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tags/tag4.xml" ContentType="application/vnd.openxmlformats-officedocument.presentationml.tags+xml"/>
  <Override PartName="/ppt/notesSlides/notesSlide7.xml" ContentType="application/vnd.openxmlformats-officedocument.presentationml.notesSlide+xml"/>
  <Override PartName="/ppt/charts/chart6.xml" ContentType="application/vnd.openxmlformats-officedocument.drawingml.chart+xml"/>
  <Override PartName="/ppt/drawings/drawing2.xml" ContentType="application/vnd.openxmlformats-officedocument.drawingml.chartshapes+xml"/>
  <Override PartName="/ppt/notesSlides/notesSlide8.xml" ContentType="application/vnd.openxmlformats-officedocument.presentationml.notesSlide+xml"/>
  <Override PartName="/ppt/charts/chart7.xml" ContentType="application/vnd.openxmlformats-officedocument.drawingml.chart+xml"/>
  <Override PartName="/ppt/comments/comment1.xml" ContentType="application/vnd.openxmlformats-officedocument.presentationml.comments+xml"/>
  <Override PartName="/ppt/notesSlides/notesSlide9.xml" ContentType="application/vnd.openxmlformats-officedocument.presentationml.notesSlide+xml"/>
  <Override PartName="/ppt/charts/chart8.xml" ContentType="application/vnd.openxmlformats-officedocument.drawingml.chart+xml"/>
  <Override PartName="/ppt/comments/comment2.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1"/>
  </p:notesMasterIdLst>
  <p:sldIdLst>
    <p:sldId id="414" r:id="rId2"/>
    <p:sldId id="343" r:id="rId3"/>
    <p:sldId id="386" r:id="rId4"/>
    <p:sldId id="415" r:id="rId5"/>
    <p:sldId id="419" r:id="rId6"/>
    <p:sldId id="416" r:id="rId7"/>
    <p:sldId id="417" r:id="rId8"/>
    <p:sldId id="418" r:id="rId9"/>
    <p:sldId id="395" r:id="rId10"/>
    <p:sldId id="396" r:id="rId11"/>
    <p:sldId id="397" r:id="rId12"/>
    <p:sldId id="409" r:id="rId13"/>
    <p:sldId id="407" r:id="rId14"/>
    <p:sldId id="408" r:id="rId15"/>
    <p:sldId id="378" r:id="rId16"/>
    <p:sldId id="412" r:id="rId17"/>
    <p:sldId id="371" r:id="rId18"/>
    <p:sldId id="399" r:id="rId19"/>
    <p:sldId id="400" r:id="rId20"/>
    <p:sldId id="402" r:id="rId21"/>
    <p:sldId id="405" r:id="rId22"/>
    <p:sldId id="362" r:id="rId23"/>
    <p:sldId id="369" r:id="rId24"/>
    <p:sldId id="348" r:id="rId25"/>
    <p:sldId id="349" r:id="rId26"/>
    <p:sldId id="354" r:id="rId27"/>
    <p:sldId id="406" r:id="rId28"/>
    <p:sldId id="411" r:id="rId29"/>
    <p:sldId id="413"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1ayr01" initials="f" lastIdx="0" clrIdx="0"/>
  <p:cmAuthor id="1" name="F1KXL01" initials="F"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304" autoAdjust="0"/>
  </p:normalViewPr>
  <p:slideViewPr>
    <p:cSldViewPr>
      <p:cViewPr varScale="1">
        <p:scale>
          <a:sx n="83" d="100"/>
          <a:sy n="83"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f1jer02\AppData\Local\Microsoft\Windows\Temporary%20Internet%20Files\Content.IE5\DCGZIAKE\SeriesReport-20140613134515.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goetz\AppData\Roaming\Microsoft\Excel\reis%20data%20for%20ww%20II%202011%20(version%201).xls"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Documents%20and%20Settings\f1ayr01\My%20Documents\1PROJECTS\REIS\US\income.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ocuments%20and%20Settings\f1ayr01\My%20Documents\1PROJECTS\SmallBus\Micro\FRBATL\TN\micro%20us%20and%20tn%20total.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Documents%20and%20Settings\f1ayr01\My%20Documents\1PROJECTS\SmallBus\Micro\FRBATL\TN\micro%20us%20and%20tn%20tot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Unemployment </a:t>
            </a:r>
            <a:r>
              <a:rPr lang="en-US" dirty="0"/>
              <a:t>Rate</a:t>
            </a:r>
          </a:p>
        </c:rich>
      </c:tx>
      <c:layout>
        <c:manualLayout>
          <c:xMode val="edge"/>
          <c:yMode val="edge"/>
          <c:x val="0.35974616420659911"/>
          <c:y val="1.6666666666666666E-2"/>
        </c:manualLayout>
      </c:layout>
      <c:overlay val="0"/>
    </c:title>
    <c:autoTitleDeleted val="0"/>
    <c:plotArea>
      <c:layout/>
      <c:lineChart>
        <c:grouping val="standard"/>
        <c:varyColors val="0"/>
        <c:ser>
          <c:idx val="0"/>
          <c:order val="0"/>
          <c:tx>
            <c:strRef>
              <c:f>'BLS Data Series'!$B$28</c:f>
              <c:strCache>
                <c:ptCount val="1"/>
                <c:pt idx="0">
                  <c:v>United States</c:v>
                </c:pt>
              </c:strCache>
            </c:strRef>
          </c:tx>
          <c:marker>
            <c:symbol val="none"/>
          </c:marker>
          <c:cat>
            <c:numRef>
              <c:f>'BLS Data Series'!$A$29:$A$153</c:f>
              <c:numCache>
                <c:formatCode>General</c:formatCode>
                <c:ptCount val="125"/>
                <c:pt idx="0">
                  <c:v>2004</c:v>
                </c:pt>
                <c:pt idx="12">
                  <c:v>2005</c:v>
                </c:pt>
                <c:pt idx="24">
                  <c:v>2006</c:v>
                </c:pt>
                <c:pt idx="36">
                  <c:v>2007</c:v>
                </c:pt>
                <c:pt idx="48">
                  <c:v>2008</c:v>
                </c:pt>
                <c:pt idx="60">
                  <c:v>2009</c:v>
                </c:pt>
                <c:pt idx="72">
                  <c:v>2010</c:v>
                </c:pt>
                <c:pt idx="84">
                  <c:v>2011</c:v>
                </c:pt>
                <c:pt idx="96">
                  <c:v>2012</c:v>
                </c:pt>
                <c:pt idx="108">
                  <c:v>2013</c:v>
                </c:pt>
                <c:pt idx="120">
                  <c:v>2014</c:v>
                </c:pt>
              </c:numCache>
            </c:numRef>
          </c:cat>
          <c:val>
            <c:numRef>
              <c:f>'BLS Data Series'!$B$29:$B$153</c:f>
              <c:numCache>
                <c:formatCode>#0.0</c:formatCode>
                <c:ptCount val="125"/>
                <c:pt idx="0">
                  <c:v>5.7</c:v>
                </c:pt>
                <c:pt idx="1">
                  <c:v>5.6</c:v>
                </c:pt>
                <c:pt idx="2">
                  <c:v>5.8</c:v>
                </c:pt>
                <c:pt idx="3">
                  <c:v>5.6</c:v>
                </c:pt>
                <c:pt idx="4">
                  <c:v>5.6</c:v>
                </c:pt>
                <c:pt idx="5">
                  <c:v>5.6</c:v>
                </c:pt>
                <c:pt idx="6">
                  <c:v>5.5</c:v>
                </c:pt>
                <c:pt idx="7">
                  <c:v>5.4</c:v>
                </c:pt>
                <c:pt idx="8">
                  <c:v>5.4</c:v>
                </c:pt>
                <c:pt idx="9">
                  <c:v>5.5</c:v>
                </c:pt>
                <c:pt idx="10">
                  <c:v>5.4</c:v>
                </c:pt>
                <c:pt idx="11">
                  <c:v>5.4</c:v>
                </c:pt>
                <c:pt idx="12">
                  <c:v>5.3</c:v>
                </c:pt>
                <c:pt idx="13">
                  <c:v>5.4</c:v>
                </c:pt>
                <c:pt idx="14">
                  <c:v>5.2</c:v>
                </c:pt>
                <c:pt idx="15">
                  <c:v>5.2</c:v>
                </c:pt>
                <c:pt idx="16">
                  <c:v>5.0999999999999996</c:v>
                </c:pt>
                <c:pt idx="17">
                  <c:v>5</c:v>
                </c:pt>
                <c:pt idx="18">
                  <c:v>5</c:v>
                </c:pt>
                <c:pt idx="19">
                  <c:v>4.9000000000000004</c:v>
                </c:pt>
                <c:pt idx="20">
                  <c:v>5</c:v>
                </c:pt>
                <c:pt idx="21">
                  <c:v>5</c:v>
                </c:pt>
                <c:pt idx="22">
                  <c:v>5</c:v>
                </c:pt>
                <c:pt idx="23">
                  <c:v>4.9000000000000004</c:v>
                </c:pt>
                <c:pt idx="24">
                  <c:v>4.7</c:v>
                </c:pt>
                <c:pt idx="25">
                  <c:v>4.8</c:v>
                </c:pt>
                <c:pt idx="26">
                  <c:v>4.7</c:v>
                </c:pt>
                <c:pt idx="27">
                  <c:v>4.7</c:v>
                </c:pt>
                <c:pt idx="28">
                  <c:v>4.5999999999999996</c:v>
                </c:pt>
                <c:pt idx="29">
                  <c:v>4.5999999999999996</c:v>
                </c:pt>
                <c:pt idx="30">
                  <c:v>4.7</c:v>
                </c:pt>
                <c:pt idx="31">
                  <c:v>4.7</c:v>
                </c:pt>
                <c:pt idx="32">
                  <c:v>4.5</c:v>
                </c:pt>
                <c:pt idx="33">
                  <c:v>4.4000000000000004</c:v>
                </c:pt>
                <c:pt idx="34">
                  <c:v>4.5</c:v>
                </c:pt>
                <c:pt idx="35">
                  <c:v>4.4000000000000004</c:v>
                </c:pt>
                <c:pt idx="36">
                  <c:v>4.5999999999999996</c:v>
                </c:pt>
                <c:pt idx="37">
                  <c:v>4.5</c:v>
                </c:pt>
                <c:pt idx="38">
                  <c:v>4.4000000000000004</c:v>
                </c:pt>
                <c:pt idx="39">
                  <c:v>4.5</c:v>
                </c:pt>
                <c:pt idx="40">
                  <c:v>4.4000000000000004</c:v>
                </c:pt>
                <c:pt idx="41">
                  <c:v>4.5999999999999996</c:v>
                </c:pt>
                <c:pt idx="42">
                  <c:v>4.7</c:v>
                </c:pt>
                <c:pt idx="43">
                  <c:v>4.5999999999999996</c:v>
                </c:pt>
                <c:pt idx="44">
                  <c:v>4.7</c:v>
                </c:pt>
                <c:pt idx="45">
                  <c:v>4.7</c:v>
                </c:pt>
                <c:pt idx="46">
                  <c:v>4.7</c:v>
                </c:pt>
                <c:pt idx="47">
                  <c:v>5</c:v>
                </c:pt>
                <c:pt idx="48">
                  <c:v>5</c:v>
                </c:pt>
                <c:pt idx="49">
                  <c:v>4.9000000000000004</c:v>
                </c:pt>
                <c:pt idx="50">
                  <c:v>5.0999999999999996</c:v>
                </c:pt>
                <c:pt idx="51">
                  <c:v>5</c:v>
                </c:pt>
                <c:pt idx="52">
                  <c:v>5.4</c:v>
                </c:pt>
                <c:pt idx="53">
                  <c:v>5.6</c:v>
                </c:pt>
                <c:pt idx="54">
                  <c:v>5.8</c:v>
                </c:pt>
                <c:pt idx="55">
                  <c:v>6.1</c:v>
                </c:pt>
                <c:pt idx="56">
                  <c:v>6.1</c:v>
                </c:pt>
                <c:pt idx="57">
                  <c:v>6.5</c:v>
                </c:pt>
                <c:pt idx="58">
                  <c:v>6.8</c:v>
                </c:pt>
                <c:pt idx="59">
                  <c:v>7.3</c:v>
                </c:pt>
                <c:pt idx="60">
                  <c:v>7.8</c:v>
                </c:pt>
                <c:pt idx="61">
                  <c:v>8.3000000000000007</c:v>
                </c:pt>
                <c:pt idx="62">
                  <c:v>8.6999999999999993</c:v>
                </c:pt>
                <c:pt idx="63">
                  <c:v>9</c:v>
                </c:pt>
                <c:pt idx="64">
                  <c:v>9.4</c:v>
                </c:pt>
                <c:pt idx="65">
                  <c:v>9.5</c:v>
                </c:pt>
                <c:pt idx="66">
                  <c:v>9.5</c:v>
                </c:pt>
                <c:pt idx="67">
                  <c:v>9.6</c:v>
                </c:pt>
                <c:pt idx="68">
                  <c:v>9.8000000000000007</c:v>
                </c:pt>
                <c:pt idx="69">
                  <c:v>10</c:v>
                </c:pt>
                <c:pt idx="70">
                  <c:v>9.9</c:v>
                </c:pt>
                <c:pt idx="71">
                  <c:v>9.9</c:v>
                </c:pt>
                <c:pt idx="72">
                  <c:v>9.6999999999999993</c:v>
                </c:pt>
                <c:pt idx="73">
                  <c:v>9.8000000000000007</c:v>
                </c:pt>
                <c:pt idx="74">
                  <c:v>9.9</c:v>
                </c:pt>
                <c:pt idx="75">
                  <c:v>9.9</c:v>
                </c:pt>
                <c:pt idx="76">
                  <c:v>9.6</c:v>
                </c:pt>
                <c:pt idx="77">
                  <c:v>9.4</c:v>
                </c:pt>
                <c:pt idx="78">
                  <c:v>9.5</c:v>
                </c:pt>
                <c:pt idx="79">
                  <c:v>9.5</c:v>
                </c:pt>
                <c:pt idx="80">
                  <c:v>9.5</c:v>
                </c:pt>
                <c:pt idx="81">
                  <c:v>9.5</c:v>
                </c:pt>
                <c:pt idx="82">
                  <c:v>9.8000000000000007</c:v>
                </c:pt>
                <c:pt idx="83">
                  <c:v>9.4</c:v>
                </c:pt>
                <c:pt idx="84">
                  <c:v>9.1</c:v>
                </c:pt>
                <c:pt idx="85">
                  <c:v>9</c:v>
                </c:pt>
                <c:pt idx="86">
                  <c:v>9</c:v>
                </c:pt>
                <c:pt idx="87">
                  <c:v>9.1</c:v>
                </c:pt>
                <c:pt idx="88">
                  <c:v>9</c:v>
                </c:pt>
                <c:pt idx="89">
                  <c:v>9.1</c:v>
                </c:pt>
                <c:pt idx="90">
                  <c:v>9</c:v>
                </c:pt>
                <c:pt idx="91">
                  <c:v>9</c:v>
                </c:pt>
                <c:pt idx="92">
                  <c:v>9</c:v>
                </c:pt>
                <c:pt idx="93">
                  <c:v>8.8000000000000007</c:v>
                </c:pt>
                <c:pt idx="94">
                  <c:v>8.6</c:v>
                </c:pt>
                <c:pt idx="95">
                  <c:v>8.5</c:v>
                </c:pt>
                <c:pt idx="96">
                  <c:v>8.1999999999999993</c:v>
                </c:pt>
                <c:pt idx="97">
                  <c:v>8.3000000000000007</c:v>
                </c:pt>
                <c:pt idx="98">
                  <c:v>8.1999999999999993</c:v>
                </c:pt>
                <c:pt idx="99">
                  <c:v>8.1999999999999993</c:v>
                </c:pt>
                <c:pt idx="100">
                  <c:v>8.1999999999999993</c:v>
                </c:pt>
                <c:pt idx="101">
                  <c:v>8.1999999999999993</c:v>
                </c:pt>
                <c:pt idx="102">
                  <c:v>8.1999999999999993</c:v>
                </c:pt>
                <c:pt idx="103">
                  <c:v>8.1</c:v>
                </c:pt>
                <c:pt idx="104">
                  <c:v>7.8</c:v>
                </c:pt>
                <c:pt idx="105">
                  <c:v>7.8</c:v>
                </c:pt>
                <c:pt idx="106">
                  <c:v>7.8</c:v>
                </c:pt>
                <c:pt idx="107">
                  <c:v>7.9</c:v>
                </c:pt>
                <c:pt idx="108">
                  <c:v>7.9</c:v>
                </c:pt>
                <c:pt idx="109">
                  <c:v>7.7</c:v>
                </c:pt>
                <c:pt idx="110">
                  <c:v>7.5</c:v>
                </c:pt>
                <c:pt idx="111">
                  <c:v>7.5</c:v>
                </c:pt>
                <c:pt idx="112">
                  <c:v>7.5</c:v>
                </c:pt>
                <c:pt idx="113">
                  <c:v>7.5</c:v>
                </c:pt>
                <c:pt idx="114">
                  <c:v>7.3</c:v>
                </c:pt>
                <c:pt idx="115">
                  <c:v>7.2</c:v>
                </c:pt>
                <c:pt idx="116">
                  <c:v>7.2</c:v>
                </c:pt>
                <c:pt idx="117">
                  <c:v>7.2</c:v>
                </c:pt>
                <c:pt idx="118">
                  <c:v>7</c:v>
                </c:pt>
                <c:pt idx="119">
                  <c:v>6.7</c:v>
                </c:pt>
                <c:pt idx="120">
                  <c:v>6.6</c:v>
                </c:pt>
                <c:pt idx="121">
                  <c:v>6.7</c:v>
                </c:pt>
                <c:pt idx="122">
                  <c:v>6.7</c:v>
                </c:pt>
                <c:pt idx="123">
                  <c:v>6.3</c:v>
                </c:pt>
                <c:pt idx="124">
                  <c:v>6.3</c:v>
                </c:pt>
              </c:numCache>
            </c:numRef>
          </c:val>
          <c:smooth val="0"/>
        </c:ser>
        <c:dLbls>
          <c:showLegendKey val="0"/>
          <c:showVal val="0"/>
          <c:showCatName val="0"/>
          <c:showSerName val="0"/>
          <c:showPercent val="0"/>
          <c:showBubbleSize val="0"/>
        </c:dLbls>
        <c:marker val="1"/>
        <c:smooth val="0"/>
        <c:axId val="412552576"/>
        <c:axId val="432259840"/>
      </c:lineChart>
      <c:catAx>
        <c:axId val="412552576"/>
        <c:scaling>
          <c:orientation val="minMax"/>
        </c:scaling>
        <c:delete val="0"/>
        <c:axPos val="b"/>
        <c:numFmt formatCode="General" sourceLinked="1"/>
        <c:majorTickMark val="none"/>
        <c:minorTickMark val="none"/>
        <c:tickLblPos val="nextTo"/>
        <c:spPr>
          <a:noFill/>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2259840"/>
        <c:crosses val="autoZero"/>
        <c:auto val="1"/>
        <c:lblAlgn val="ctr"/>
        <c:lblOffset val="100"/>
        <c:noMultiLvlLbl val="0"/>
      </c:catAx>
      <c:valAx>
        <c:axId val="432259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Percent of labor force</a:t>
                </a:r>
              </a:p>
            </c:rich>
          </c:tx>
          <c:layout/>
          <c:overlay val="0"/>
        </c:title>
        <c:numFmt formatCode="#0.0" sourceLinked="1"/>
        <c:majorTickMark val="none"/>
        <c:minorTickMark val="none"/>
        <c:tickLblPos val="nextTo"/>
        <c:spPr>
          <a:noFill/>
          <a:ln w="9525">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412552576"/>
        <c:crosses val="autoZero"/>
        <c:crossBetween val="between"/>
      </c:valAx>
      <c:spPr>
        <a:noFill/>
        <a:ln>
          <a:noFill/>
        </a:ln>
        <a:effectLst/>
      </c:spPr>
    </c:plotArea>
    <c:legend>
      <c:legendPos val="b"/>
      <c:layout/>
      <c:overlay val="0"/>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2000" dirty="0">
                <a:solidFill>
                  <a:schemeClr val="tx1"/>
                </a:solidFill>
              </a:rPr>
              <a:t>1-month Job Finding </a:t>
            </a:r>
            <a:r>
              <a:rPr lang="en-US" sz="2000" dirty="0" smtClean="0">
                <a:solidFill>
                  <a:schemeClr val="tx1"/>
                </a:solidFill>
              </a:rPr>
              <a:t>Rate by Unemployment Duration</a:t>
            </a:r>
            <a:endParaRPr lang="en-US" sz="2000" dirty="0">
              <a:solidFill>
                <a:schemeClr val="tx1"/>
              </a:solidFill>
            </a:endParaRPr>
          </a:p>
          <a:p>
            <a:pPr>
              <a:defRPr sz="1400" b="0" i="0" u="none" strike="noStrike" kern="1200" spc="0" baseline="0">
                <a:solidFill>
                  <a:schemeClr val="tx1"/>
                </a:solidFill>
                <a:latin typeface="+mn-lt"/>
                <a:ea typeface="+mn-ea"/>
                <a:cs typeface="+mn-cs"/>
              </a:defRPr>
            </a:pPr>
            <a:r>
              <a:rPr lang="en-US" dirty="0">
                <a:solidFill>
                  <a:schemeClr val="tx1"/>
                </a:solidFill>
              </a:rPr>
              <a:t>Select years</a:t>
            </a:r>
          </a:p>
        </c:rich>
      </c:tx>
      <c:layout/>
      <c:overlay val="0"/>
      <c:spPr>
        <a:noFill/>
        <a:ln>
          <a:noFill/>
        </a:ln>
        <a:effectLst/>
      </c:spPr>
    </c:title>
    <c:autoTitleDeleted val="0"/>
    <c:plotArea>
      <c:layout/>
      <c:lineChart>
        <c:grouping val="standard"/>
        <c:varyColors val="0"/>
        <c:ser>
          <c:idx val="0"/>
          <c:order val="0"/>
          <c:tx>
            <c:strRef>
              <c:f>Sheet1!$B$18</c:f>
              <c:strCache>
                <c:ptCount val="1"/>
                <c:pt idx="0">
                  <c:v>2007</c:v>
                </c:pt>
              </c:strCache>
            </c:strRef>
          </c:tx>
          <c:spPr>
            <a:ln w="28575" cap="rnd">
              <a:solidFill>
                <a:schemeClr val="accent1"/>
              </a:solidFill>
              <a:round/>
            </a:ln>
            <a:effectLst/>
          </c:spPr>
          <c:marker>
            <c:symbol val="circle"/>
            <c:size val="12"/>
            <c:spPr>
              <a:solidFill>
                <a:schemeClr val="accent1"/>
              </a:solidFill>
              <a:ln w="9525">
                <a:solidFill>
                  <a:schemeClr val="accent1"/>
                </a:solidFill>
              </a:ln>
              <a:effectLst/>
            </c:spPr>
          </c:marker>
          <c:cat>
            <c:strRef>
              <c:f>Sheet1!$C$2:$J$2</c:f>
              <c:strCache>
                <c:ptCount val="8"/>
                <c:pt idx="0">
                  <c:v>Unemployed less than 5 weeks</c:v>
                </c:pt>
                <c:pt idx="1">
                  <c:v>Unemployed 5-14 weeks</c:v>
                </c:pt>
                <c:pt idx="2">
                  <c:v>Unemployed 15-26 weeks</c:v>
                </c:pt>
                <c:pt idx="3">
                  <c:v>Unemployed 27-51 weeks</c:v>
                </c:pt>
                <c:pt idx="4">
                  <c:v>Unemployed 52 or more weeks</c:v>
                </c:pt>
                <c:pt idx="5">
                  <c:v>Marginally attached-discouraged</c:v>
                </c:pt>
                <c:pt idx="6">
                  <c:v>Marginally attached, but not discouraged</c:v>
                </c:pt>
                <c:pt idx="7">
                  <c:v>Not marginally attached, but want a job</c:v>
                </c:pt>
              </c:strCache>
            </c:strRef>
          </c:cat>
          <c:val>
            <c:numRef>
              <c:f>Sheet1!$C$18:$G$18</c:f>
              <c:numCache>
                <c:formatCode>0.0%</c:formatCode>
                <c:ptCount val="5"/>
                <c:pt idx="0">
                  <c:v>0.36909999999999998</c:v>
                </c:pt>
                <c:pt idx="1">
                  <c:v>0.26119999999999999</c:v>
                </c:pt>
                <c:pt idx="2">
                  <c:v>0.21440000000000001</c:v>
                </c:pt>
                <c:pt idx="3">
                  <c:v>0.18479999999999999</c:v>
                </c:pt>
                <c:pt idx="4">
                  <c:v>0.13420000000000001</c:v>
                </c:pt>
              </c:numCache>
            </c:numRef>
          </c:val>
          <c:smooth val="0"/>
        </c:ser>
        <c:ser>
          <c:idx val="1"/>
          <c:order val="1"/>
          <c:tx>
            <c:strRef>
              <c:f>Sheet1!$B$19</c:f>
              <c:strCache>
                <c:ptCount val="1"/>
                <c:pt idx="0">
                  <c:v>2009</c:v>
                </c:pt>
              </c:strCache>
            </c:strRef>
          </c:tx>
          <c:spPr>
            <a:ln w="28575" cap="rnd">
              <a:solidFill>
                <a:schemeClr val="accent2"/>
              </a:solidFill>
              <a:round/>
            </a:ln>
            <a:effectLst/>
          </c:spPr>
          <c:marker>
            <c:symbol val="circle"/>
            <c:size val="12"/>
            <c:spPr>
              <a:solidFill>
                <a:schemeClr val="accent2"/>
              </a:solidFill>
              <a:ln w="9525">
                <a:solidFill>
                  <a:schemeClr val="accent2"/>
                </a:solidFill>
              </a:ln>
              <a:effectLst/>
            </c:spPr>
          </c:marker>
          <c:cat>
            <c:strRef>
              <c:f>Sheet1!$C$2:$J$2</c:f>
              <c:strCache>
                <c:ptCount val="8"/>
                <c:pt idx="0">
                  <c:v>Unemployed less than 5 weeks</c:v>
                </c:pt>
                <c:pt idx="1">
                  <c:v>Unemployed 5-14 weeks</c:v>
                </c:pt>
                <c:pt idx="2">
                  <c:v>Unemployed 15-26 weeks</c:v>
                </c:pt>
                <c:pt idx="3">
                  <c:v>Unemployed 27-51 weeks</c:v>
                </c:pt>
                <c:pt idx="4">
                  <c:v>Unemployed 52 or more weeks</c:v>
                </c:pt>
                <c:pt idx="5">
                  <c:v>Marginally attached-discouraged</c:v>
                </c:pt>
                <c:pt idx="6">
                  <c:v>Marginally attached, but not discouraged</c:v>
                </c:pt>
                <c:pt idx="7">
                  <c:v>Not marginally attached, but want a job</c:v>
                </c:pt>
              </c:strCache>
            </c:strRef>
          </c:cat>
          <c:val>
            <c:numRef>
              <c:f>Sheet1!$C$19:$G$19</c:f>
              <c:numCache>
                <c:formatCode>0.0%</c:formatCode>
                <c:ptCount val="5"/>
                <c:pt idx="0">
                  <c:v>0.29120000000000001</c:v>
                </c:pt>
                <c:pt idx="1">
                  <c:v>0.18190000000000001</c:v>
                </c:pt>
                <c:pt idx="2">
                  <c:v>0.1356</c:v>
                </c:pt>
                <c:pt idx="3">
                  <c:v>0.10680000000000001</c:v>
                </c:pt>
                <c:pt idx="4">
                  <c:v>8.8700000000000001E-2</c:v>
                </c:pt>
              </c:numCache>
            </c:numRef>
          </c:val>
          <c:smooth val="0"/>
        </c:ser>
        <c:ser>
          <c:idx val="3"/>
          <c:order val="2"/>
          <c:tx>
            <c:strRef>
              <c:f>Sheet1!$B$21</c:f>
              <c:strCache>
                <c:ptCount val="1"/>
                <c:pt idx="0">
                  <c:v>2014</c:v>
                </c:pt>
              </c:strCache>
            </c:strRef>
          </c:tx>
          <c:spPr>
            <a:ln w="28575" cap="rnd">
              <a:solidFill>
                <a:schemeClr val="accent3"/>
              </a:solidFill>
              <a:round/>
            </a:ln>
            <a:effectLst/>
          </c:spPr>
          <c:marker>
            <c:symbol val="circle"/>
            <c:size val="12"/>
            <c:spPr>
              <a:solidFill>
                <a:schemeClr val="accent3"/>
              </a:solidFill>
              <a:ln w="9525">
                <a:solidFill>
                  <a:schemeClr val="accent4"/>
                </a:solidFill>
              </a:ln>
              <a:effectLst/>
            </c:spPr>
          </c:marker>
          <c:cat>
            <c:strRef>
              <c:f>Sheet1!$C$2:$J$2</c:f>
              <c:strCache>
                <c:ptCount val="8"/>
                <c:pt idx="0">
                  <c:v>Unemployed less than 5 weeks</c:v>
                </c:pt>
                <c:pt idx="1">
                  <c:v>Unemployed 5-14 weeks</c:v>
                </c:pt>
                <c:pt idx="2">
                  <c:v>Unemployed 15-26 weeks</c:v>
                </c:pt>
                <c:pt idx="3">
                  <c:v>Unemployed 27-51 weeks</c:v>
                </c:pt>
                <c:pt idx="4">
                  <c:v>Unemployed 52 or more weeks</c:v>
                </c:pt>
                <c:pt idx="5">
                  <c:v>Marginally attached-discouraged</c:v>
                </c:pt>
                <c:pt idx="6">
                  <c:v>Marginally attached, but not discouraged</c:v>
                </c:pt>
                <c:pt idx="7">
                  <c:v>Not marginally attached, but want a job</c:v>
                </c:pt>
              </c:strCache>
            </c:strRef>
          </c:cat>
          <c:val>
            <c:numRef>
              <c:f>Sheet1!$C$21:$G$21</c:f>
              <c:numCache>
                <c:formatCode>0.0%</c:formatCode>
                <c:ptCount val="5"/>
                <c:pt idx="0">
                  <c:v>0.34489999999999998</c:v>
                </c:pt>
                <c:pt idx="1">
                  <c:v>0.22470000000000001</c:v>
                </c:pt>
                <c:pt idx="2">
                  <c:v>0.17280000000000001</c:v>
                </c:pt>
                <c:pt idx="3">
                  <c:v>0.12670000000000001</c:v>
                </c:pt>
                <c:pt idx="4">
                  <c:v>0.10730000000000001</c:v>
                </c:pt>
              </c:numCache>
            </c:numRef>
          </c:val>
          <c:smooth val="0"/>
        </c:ser>
        <c:dLbls>
          <c:showLegendKey val="0"/>
          <c:showVal val="0"/>
          <c:showCatName val="0"/>
          <c:showSerName val="0"/>
          <c:showPercent val="0"/>
          <c:showBubbleSize val="0"/>
        </c:dLbls>
        <c:marker val="1"/>
        <c:smooth val="0"/>
        <c:axId val="447889408"/>
        <c:axId val="447891712"/>
      </c:lineChart>
      <c:catAx>
        <c:axId val="447889408"/>
        <c:scaling>
          <c:orientation val="minMax"/>
        </c:scaling>
        <c:delete val="0"/>
        <c:axPos val="b"/>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7891712"/>
        <c:crosses val="autoZero"/>
        <c:auto val="1"/>
        <c:lblAlgn val="ctr"/>
        <c:lblOffset val="100"/>
        <c:noMultiLvlLbl val="0"/>
      </c:catAx>
      <c:valAx>
        <c:axId val="44789171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44788940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1"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2000" baseline="0" dirty="0">
                <a:solidFill>
                  <a:schemeClr val="tx1"/>
                </a:solidFill>
              </a:rPr>
              <a:t>PTER </a:t>
            </a:r>
            <a:r>
              <a:rPr lang="en-US" sz="2000" baseline="0" dirty="0" smtClean="0">
                <a:solidFill>
                  <a:schemeClr val="tx1"/>
                </a:solidFill>
              </a:rPr>
              <a:t>Share of Job </a:t>
            </a:r>
            <a:r>
              <a:rPr lang="en-US" sz="2000" baseline="0" dirty="0">
                <a:solidFill>
                  <a:schemeClr val="tx1"/>
                </a:solidFill>
              </a:rPr>
              <a:t>Finding </a:t>
            </a:r>
            <a:r>
              <a:rPr lang="en-US" sz="2000" baseline="0" dirty="0" smtClean="0">
                <a:solidFill>
                  <a:schemeClr val="tx1"/>
                </a:solidFill>
              </a:rPr>
              <a:t>by </a:t>
            </a:r>
            <a:r>
              <a:rPr lang="en-US" sz="2000" baseline="0" dirty="0">
                <a:solidFill>
                  <a:schemeClr val="tx1"/>
                </a:solidFill>
              </a:rPr>
              <a:t>Duration</a:t>
            </a:r>
            <a:endParaRPr lang="en-US" sz="2000" dirty="0">
              <a:solidFill>
                <a:schemeClr val="tx1"/>
              </a:solidFill>
            </a:endParaRPr>
          </a:p>
          <a:p>
            <a:pPr>
              <a:defRPr sz="1400" b="0" i="0" u="none" strike="noStrike" kern="1200" spc="0" baseline="0">
                <a:solidFill>
                  <a:schemeClr val="tx1"/>
                </a:solidFill>
                <a:latin typeface="+mn-lt"/>
                <a:ea typeface="+mn-ea"/>
                <a:cs typeface="+mn-cs"/>
              </a:defRPr>
            </a:pPr>
            <a:r>
              <a:rPr lang="en-US" dirty="0">
                <a:solidFill>
                  <a:schemeClr val="tx1"/>
                </a:solidFill>
              </a:rPr>
              <a:t>Select years</a:t>
            </a:r>
          </a:p>
        </c:rich>
      </c:tx>
      <c:layout/>
      <c:overlay val="0"/>
      <c:spPr>
        <a:noFill/>
        <a:ln>
          <a:noFill/>
        </a:ln>
        <a:effectLst/>
      </c:spPr>
    </c:title>
    <c:autoTitleDeleted val="0"/>
    <c:plotArea>
      <c:layout/>
      <c:lineChart>
        <c:grouping val="standard"/>
        <c:varyColors val="0"/>
        <c:ser>
          <c:idx val="0"/>
          <c:order val="0"/>
          <c:tx>
            <c:strRef>
              <c:f>Sheet1!$B$27</c:f>
              <c:strCache>
                <c:ptCount val="1"/>
                <c:pt idx="0">
                  <c:v>2007</c:v>
                </c:pt>
              </c:strCache>
            </c:strRef>
          </c:tx>
          <c:marker>
            <c:symbol val="circle"/>
            <c:size val="12"/>
            <c:spPr>
              <a:solidFill>
                <a:schemeClr val="accent1"/>
              </a:solidFill>
              <a:ln w="9525">
                <a:solidFill>
                  <a:schemeClr val="accent1"/>
                </a:solidFill>
              </a:ln>
              <a:effectLst/>
            </c:spPr>
          </c:marker>
          <c:cat>
            <c:strRef>
              <c:f>Sheet1!$C$26:$J$26</c:f>
              <c:strCache>
                <c:ptCount val="8"/>
                <c:pt idx="0">
                  <c:v>Unemployed less than 5 weeks</c:v>
                </c:pt>
                <c:pt idx="1">
                  <c:v>Unemployed 5-14 weeks</c:v>
                </c:pt>
                <c:pt idx="2">
                  <c:v>Unemployed 15-26 weeks</c:v>
                </c:pt>
                <c:pt idx="3">
                  <c:v>Unemployed 27-51 weeks</c:v>
                </c:pt>
                <c:pt idx="4">
                  <c:v>Unemployed 52 or more weeks</c:v>
                </c:pt>
                <c:pt idx="5">
                  <c:v>Marginally attached-discouraged</c:v>
                </c:pt>
                <c:pt idx="6">
                  <c:v>Marginally attached, but not discouraged</c:v>
                </c:pt>
                <c:pt idx="7">
                  <c:v>Not marginally attached, but want a job</c:v>
                </c:pt>
              </c:strCache>
            </c:strRef>
          </c:cat>
          <c:val>
            <c:numRef>
              <c:f>Sheet1!$N$7:$R$7</c:f>
              <c:numCache>
                <c:formatCode>0.0%</c:formatCode>
                <c:ptCount val="5"/>
                <c:pt idx="0">
                  <c:v>0.14901110810078569</c:v>
                </c:pt>
                <c:pt idx="1">
                  <c:v>0.17725880551301687</c:v>
                </c:pt>
                <c:pt idx="2">
                  <c:v>0.18750000000000003</c:v>
                </c:pt>
                <c:pt idx="3">
                  <c:v>0.17370129870129866</c:v>
                </c:pt>
                <c:pt idx="4">
                  <c:v>0.19001490312965724</c:v>
                </c:pt>
              </c:numCache>
            </c:numRef>
          </c:val>
          <c:smooth val="0"/>
        </c:ser>
        <c:ser>
          <c:idx val="1"/>
          <c:order val="1"/>
          <c:tx>
            <c:strRef>
              <c:f>Sheet1!$B$28</c:f>
              <c:strCache>
                <c:ptCount val="1"/>
                <c:pt idx="0">
                  <c:v>2009</c:v>
                </c:pt>
              </c:strCache>
            </c:strRef>
          </c:tx>
          <c:marker>
            <c:symbol val="circle"/>
            <c:size val="12"/>
            <c:spPr>
              <a:solidFill>
                <a:schemeClr val="accent2"/>
              </a:solidFill>
              <a:ln w="9525">
                <a:solidFill>
                  <a:schemeClr val="accent2"/>
                </a:solidFill>
              </a:ln>
              <a:effectLst/>
            </c:spPr>
          </c:marker>
          <c:cat>
            <c:strRef>
              <c:f>Sheet1!$C$26:$J$26</c:f>
              <c:strCache>
                <c:ptCount val="8"/>
                <c:pt idx="0">
                  <c:v>Unemployed less than 5 weeks</c:v>
                </c:pt>
                <c:pt idx="1">
                  <c:v>Unemployed 5-14 weeks</c:v>
                </c:pt>
                <c:pt idx="2">
                  <c:v>Unemployed 15-26 weeks</c:v>
                </c:pt>
                <c:pt idx="3">
                  <c:v>Unemployed 27-51 weeks</c:v>
                </c:pt>
                <c:pt idx="4">
                  <c:v>Unemployed 52 or more weeks</c:v>
                </c:pt>
                <c:pt idx="5">
                  <c:v>Marginally attached-discouraged</c:v>
                </c:pt>
                <c:pt idx="6">
                  <c:v>Marginally attached, but not discouraged</c:v>
                </c:pt>
                <c:pt idx="7">
                  <c:v>Not marginally attached, but want a job</c:v>
                </c:pt>
              </c:strCache>
            </c:strRef>
          </c:cat>
          <c:val>
            <c:numRef>
              <c:f>Sheet1!$N$8:$R$8</c:f>
              <c:numCache>
                <c:formatCode>0.0%</c:formatCode>
                <c:ptCount val="5"/>
                <c:pt idx="0">
                  <c:v>0.25995879120879123</c:v>
                </c:pt>
                <c:pt idx="1">
                  <c:v>0.27762506871907644</c:v>
                </c:pt>
                <c:pt idx="2">
                  <c:v>0.27380073800738008</c:v>
                </c:pt>
                <c:pt idx="3">
                  <c:v>0.29026217228464418</c:v>
                </c:pt>
                <c:pt idx="4">
                  <c:v>0.3731679819616685</c:v>
                </c:pt>
              </c:numCache>
            </c:numRef>
          </c:val>
          <c:smooth val="0"/>
        </c:ser>
        <c:ser>
          <c:idx val="3"/>
          <c:order val="2"/>
          <c:tx>
            <c:strRef>
              <c:f>Sheet1!$B$30</c:f>
              <c:strCache>
                <c:ptCount val="1"/>
                <c:pt idx="0">
                  <c:v>2014</c:v>
                </c:pt>
              </c:strCache>
            </c:strRef>
          </c:tx>
          <c:spPr>
            <a:ln>
              <a:solidFill>
                <a:schemeClr val="accent3"/>
              </a:solidFill>
            </a:ln>
          </c:spPr>
          <c:marker>
            <c:symbol val="circle"/>
            <c:size val="12"/>
            <c:spPr>
              <a:solidFill>
                <a:schemeClr val="accent3"/>
              </a:solidFill>
              <a:ln w="9525">
                <a:solidFill>
                  <a:schemeClr val="accent3"/>
                </a:solidFill>
              </a:ln>
              <a:effectLst/>
            </c:spPr>
          </c:marker>
          <c:cat>
            <c:strRef>
              <c:f>Sheet1!$C$26:$J$26</c:f>
              <c:strCache>
                <c:ptCount val="8"/>
                <c:pt idx="0">
                  <c:v>Unemployed less than 5 weeks</c:v>
                </c:pt>
                <c:pt idx="1">
                  <c:v>Unemployed 5-14 weeks</c:v>
                </c:pt>
                <c:pt idx="2">
                  <c:v>Unemployed 15-26 weeks</c:v>
                </c:pt>
                <c:pt idx="3">
                  <c:v>Unemployed 27-51 weeks</c:v>
                </c:pt>
                <c:pt idx="4">
                  <c:v>Unemployed 52 or more weeks</c:v>
                </c:pt>
                <c:pt idx="5">
                  <c:v>Marginally attached-discouraged</c:v>
                </c:pt>
                <c:pt idx="6">
                  <c:v>Marginally attached, but not discouraged</c:v>
                </c:pt>
                <c:pt idx="7">
                  <c:v>Not marginally attached, but want a job</c:v>
                </c:pt>
              </c:strCache>
            </c:strRef>
          </c:cat>
          <c:val>
            <c:numRef>
              <c:f>Sheet1!$N$10:$R$10</c:f>
              <c:numCache>
                <c:formatCode>0.0%</c:formatCode>
                <c:ptCount val="5"/>
                <c:pt idx="0">
                  <c:v>0.20034792693534356</c:v>
                </c:pt>
                <c:pt idx="1">
                  <c:v>0.21628838451268356</c:v>
                </c:pt>
                <c:pt idx="2">
                  <c:v>0.22974537037037035</c:v>
                </c:pt>
                <c:pt idx="3">
                  <c:v>0.20915548539857934</c:v>
                </c:pt>
                <c:pt idx="4">
                  <c:v>0.29981378026070765</c:v>
                </c:pt>
              </c:numCache>
            </c:numRef>
          </c:val>
          <c:smooth val="0"/>
        </c:ser>
        <c:dLbls>
          <c:showLegendKey val="0"/>
          <c:showVal val="0"/>
          <c:showCatName val="0"/>
          <c:showSerName val="0"/>
          <c:showPercent val="0"/>
          <c:showBubbleSize val="0"/>
        </c:dLbls>
        <c:marker val="1"/>
        <c:smooth val="0"/>
        <c:axId val="448590976"/>
        <c:axId val="448592512"/>
      </c:lineChart>
      <c:catAx>
        <c:axId val="448590976"/>
        <c:scaling>
          <c:orientation val="minMax"/>
        </c:scaling>
        <c:delete val="0"/>
        <c:axPos val="b"/>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8592512"/>
        <c:crosses val="autoZero"/>
        <c:auto val="1"/>
        <c:lblAlgn val="ctr"/>
        <c:lblOffset val="100"/>
        <c:noMultiLvlLbl val="0"/>
      </c:catAx>
      <c:valAx>
        <c:axId val="4485925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44859097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1"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800" dirty="0"/>
              <a:t>Reasons for Not in the Labor Force, by Age, </a:t>
            </a:r>
            <a:r>
              <a:rPr lang="en-US" sz="1800" dirty="0" smtClean="0"/>
              <a:t>Q4 2013</a:t>
            </a:r>
            <a:endParaRPr lang="en-US" sz="1800" dirty="0"/>
          </a:p>
        </c:rich>
      </c:tx>
      <c:layout/>
      <c:overlay val="0"/>
    </c:title>
    <c:autoTitleDeleted val="0"/>
    <c:plotArea>
      <c:layout>
        <c:manualLayout>
          <c:layoutTarget val="inner"/>
          <c:xMode val="edge"/>
          <c:yMode val="edge"/>
          <c:x val="5.9584917299272615E-2"/>
          <c:y val="0.20897495921117967"/>
          <c:w val="0.92351010312474702"/>
          <c:h val="0.69264808115201804"/>
        </c:manualLayout>
      </c:layout>
      <c:barChart>
        <c:barDir val="col"/>
        <c:grouping val="percentStacked"/>
        <c:varyColors val="0"/>
        <c:ser>
          <c:idx val="0"/>
          <c:order val="0"/>
          <c:tx>
            <c:strRef>
              <c:f>tables!$A$63</c:f>
              <c:strCache>
                <c:ptCount val="1"/>
                <c:pt idx="0">
                  <c:v>Disabled or Ill-Not In Labor Force</c:v>
                </c:pt>
              </c:strCache>
            </c:strRef>
          </c:tx>
          <c:invertIfNegative val="0"/>
          <c:cat>
            <c:numRef>
              <c:f>tables!$B$62:$BP$62</c:f>
              <c:numCache>
                <c:formatCode>General</c:formatCode>
                <c:ptCount val="67"/>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pt idx="46">
                  <c:v>61</c:v>
                </c:pt>
                <c:pt idx="47">
                  <c:v>62</c:v>
                </c:pt>
                <c:pt idx="48">
                  <c:v>63</c:v>
                </c:pt>
                <c:pt idx="49">
                  <c:v>64</c:v>
                </c:pt>
                <c:pt idx="50">
                  <c:v>65</c:v>
                </c:pt>
                <c:pt idx="51">
                  <c:v>66</c:v>
                </c:pt>
                <c:pt idx="52">
                  <c:v>67</c:v>
                </c:pt>
                <c:pt idx="53">
                  <c:v>68</c:v>
                </c:pt>
                <c:pt idx="54">
                  <c:v>69</c:v>
                </c:pt>
                <c:pt idx="55">
                  <c:v>70</c:v>
                </c:pt>
                <c:pt idx="56">
                  <c:v>71</c:v>
                </c:pt>
                <c:pt idx="57">
                  <c:v>72</c:v>
                </c:pt>
                <c:pt idx="58">
                  <c:v>73</c:v>
                </c:pt>
                <c:pt idx="59">
                  <c:v>74</c:v>
                </c:pt>
                <c:pt idx="60">
                  <c:v>75</c:v>
                </c:pt>
                <c:pt idx="61">
                  <c:v>76</c:v>
                </c:pt>
                <c:pt idx="62">
                  <c:v>77</c:v>
                </c:pt>
                <c:pt idx="63">
                  <c:v>78</c:v>
                </c:pt>
                <c:pt idx="64">
                  <c:v>79</c:v>
                </c:pt>
                <c:pt idx="65">
                  <c:v>80</c:v>
                </c:pt>
                <c:pt idx="66">
                  <c:v>85</c:v>
                </c:pt>
              </c:numCache>
            </c:numRef>
          </c:cat>
          <c:val>
            <c:numRef>
              <c:f>tables!$B$63:$BP$63</c:f>
              <c:numCache>
                <c:formatCode>0.00%</c:formatCode>
                <c:ptCount val="67"/>
                <c:pt idx="1">
                  <c:v>1.2699999999999999E-2</c:v>
                </c:pt>
                <c:pt idx="2">
                  <c:v>1.8800000000000001E-2</c:v>
                </c:pt>
                <c:pt idx="3">
                  <c:v>3.6700000000000003E-2</c:v>
                </c:pt>
                <c:pt idx="4">
                  <c:v>4.2799999999999998E-2</c:v>
                </c:pt>
                <c:pt idx="5">
                  <c:v>6.6100000000000006E-2</c:v>
                </c:pt>
                <c:pt idx="6">
                  <c:v>6.4600000000000005E-2</c:v>
                </c:pt>
                <c:pt idx="7">
                  <c:v>9.1800000000000007E-2</c:v>
                </c:pt>
                <c:pt idx="8">
                  <c:v>0.1089</c:v>
                </c:pt>
                <c:pt idx="9">
                  <c:v>0.1149</c:v>
                </c:pt>
                <c:pt idx="10">
                  <c:v>0.14940000000000001</c:v>
                </c:pt>
                <c:pt idx="11">
                  <c:v>0.1241</c:v>
                </c:pt>
                <c:pt idx="12">
                  <c:v>0.1268</c:v>
                </c:pt>
                <c:pt idx="13">
                  <c:v>0.18890000000000001</c:v>
                </c:pt>
                <c:pt idx="14">
                  <c:v>0.21099999999999999</c:v>
                </c:pt>
                <c:pt idx="15">
                  <c:v>0.1678</c:v>
                </c:pt>
                <c:pt idx="16">
                  <c:v>0.18579999999999999</c:v>
                </c:pt>
                <c:pt idx="17">
                  <c:v>0.1961</c:v>
                </c:pt>
                <c:pt idx="18">
                  <c:v>0.1648</c:v>
                </c:pt>
                <c:pt idx="19">
                  <c:v>0.21820000000000001</c:v>
                </c:pt>
                <c:pt idx="20">
                  <c:v>0.2225</c:v>
                </c:pt>
                <c:pt idx="21">
                  <c:v>0.20680000000000001</c:v>
                </c:pt>
                <c:pt idx="22">
                  <c:v>0.21709999999999999</c:v>
                </c:pt>
                <c:pt idx="23">
                  <c:v>0.2767</c:v>
                </c:pt>
                <c:pt idx="24">
                  <c:v>0.28949999999999998</c:v>
                </c:pt>
                <c:pt idx="25">
                  <c:v>0.2412</c:v>
                </c:pt>
                <c:pt idx="26">
                  <c:v>0.28599999999999998</c:v>
                </c:pt>
                <c:pt idx="27">
                  <c:v>0.30309999999999998</c:v>
                </c:pt>
                <c:pt idx="28">
                  <c:v>0.31950000000000001</c:v>
                </c:pt>
                <c:pt idx="29">
                  <c:v>0.33660000000000001</c:v>
                </c:pt>
                <c:pt idx="30">
                  <c:v>0.35680000000000001</c:v>
                </c:pt>
                <c:pt idx="31">
                  <c:v>0.41470000000000001</c:v>
                </c:pt>
                <c:pt idx="32">
                  <c:v>0.3866</c:v>
                </c:pt>
                <c:pt idx="33">
                  <c:v>0.47589999999999999</c:v>
                </c:pt>
                <c:pt idx="34">
                  <c:v>0.44</c:v>
                </c:pt>
                <c:pt idx="35">
                  <c:v>0.48520000000000002</c:v>
                </c:pt>
                <c:pt idx="36">
                  <c:v>0.46789999999999998</c:v>
                </c:pt>
                <c:pt idx="37">
                  <c:v>0.49630000000000002</c:v>
                </c:pt>
                <c:pt idx="38">
                  <c:v>0.48099999999999998</c:v>
                </c:pt>
                <c:pt idx="39">
                  <c:v>0.47939999999999999</c:v>
                </c:pt>
                <c:pt idx="40">
                  <c:v>0.48509999999999998</c:v>
                </c:pt>
                <c:pt idx="41">
                  <c:v>0.4748</c:v>
                </c:pt>
                <c:pt idx="42">
                  <c:v>0.47120000000000001</c:v>
                </c:pt>
                <c:pt idx="43">
                  <c:v>0.40989999999999999</c:v>
                </c:pt>
                <c:pt idx="44">
                  <c:v>0.40620000000000001</c:v>
                </c:pt>
                <c:pt idx="45">
                  <c:v>0.37959999999999999</c:v>
                </c:pt>
                <c:pt idx="46">
                  <c:v>0.35299999999999998</c:v>
                </c:pt>
                <c:pt idx="47">
                  <c:v>0.25800000000000001</c:v>
                </c:pt>
                <c:pt idx="48">
                  <c:v>0.21890000000000001</c:v>
                </c:pt>
                <c:pt idx="49">
                  <c:v>0.17780000000000001</c:v>
                </c:pt>
                <c:pt idx="50">
                  <c:v>0.15540000000000001</c:v>
                </c:pt>
                <c:pt idx="51">
                  <c:v>9.7799999999999998E-2</c:v>
                </c:pt>
                <c:pt idx="52">
                  <c:v>0.105</c:v>
                </c:pt>
                <c:pt idx="53">
                  <c:v>9.2200000000000004E-2</c:v>
                </c:pt>
                <c:pt idx="54">
                  <c:v>6.7100000000000007E-2</c:v>
                </c:pt>
                <c:pt idx="55">
                  <c:v>6.4399999999999999E-2</c:v>
                </c:pt>
                <c:pt idx="56">
                  <c:v>5.0299999999999997E-2</c:v>
                </c:pt>
                <c:pt idx="57">
                  <c:v>4.58E-2</c:v>
                </c:pt>
                <c:pt idx="58">
                  <c:v>5.2600000000000001E-2</c:v>
                </c:pt>
                <c:pt idx="59">
                  <c:v>5.3100000000000001E-2</c:v>
                </c:pt>
                <c:pt idx="60">
                  <c:v>5.6500000000000002E-2</c:v>
                </c:pt>
                <c:pt idx="61">
                  <c:v>5.91E-2</c:v>
                </c:pt>
                <c:pt idx="62">
                  <c:v>4.6100000000000002E-2</c:v>
                </c:pt>
                <c:pt idx="63">
                  <c:v>2.5499999999999998E-2</c:v>
                </c:pt>
                <c:pt idx="64">
                  <c:v>4.2799999999999998E-2</c:v>
                </c:pt>
                <c:pt idx="65">
                  <c:v>3.4700000000000002E-2</c:v>
                </c:pt>
                <c:pt idx="66">
                  <c:v>4.53E-2</c:v>
                </c:pt>
              </c:numCache>
            </c:numRef>
          </c:val>
        </c:ser>
        <c:ser>
          <c:idx val="1"/>
          <c:order val="1"/>
          <c:tx>
            <c:strRef>
              <c:f>tables!$A$64</c:f>
              <c:strCache>
                <c:ptCount val="1"/>
                <c:pt idx="0">
                  <c:v>In School</c:v>
                </c:pt>
              </c:strCache>
            </c:strRef>
          </c:tx>
          <c:invertIfNegative val="0"/>
          <c:cat>
            <c:numRef>
              <c:f>tables!$B$62:$BP$62</c:f>
              <c:numCache>
                <c:formatCode>General</c:formatCode>
                <c:ptCount val="67"/>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pt idx="46">
                  <c:v>61</c:v>
                </c:pt>
                <c:pt idx="47">
                  <c:v>62</c:v>
                </c:pt>
                <c:pt idx="48">
                  <c:v>63</c:v>
                </c:pt>
                <c:pt idx="49">
                  <c:v>64</c:v>
                </c:pt>
                <c:pt idx="50">
                  <c:v>65</c:v>
                </c:pt>
                <c:pt idx="51">
                  <c:v>66</c:v>
                </c:pt>
                <c:pt idx="52">
                  <c:v>67</c:v>
                </c:pt>
                <c:pt idx="53">
                  <c:v>68</c:v>
                </c:pt>
                <c:pt idx="54">
                  <c:v>69</c:v>
                </c:pt>
                <c:pt idx="55">
                  <c:v>70</c:v>
                </c:pt>
                <c:pt idx="56">
                  <c:v>71</c:v>
                </c:pt>
                <c:pt idx="57">
                  <c:v>72</c:v>
                </c:pt>
                <c:pt idx="58">
                  <c:v>73</c:v>
                </c:pt>
                <c:pt idx="59">
                  <c:v>74</c:v>
                </c:pt>
                <c:pt idx="60">
                  <c:v>75</c:v>
                </c:pt>
                <c:pt idx="61">
                  <c:v>76</c:v>
                </c:pt>
                <c:pt idx="62">
                  <c:v>77</c:v>
                </c:pt>
                <c:pt idx="63">
                  <c:v>78</c:v>
                </c:pt>
                <c:pt idx="64">
                  <c:v>79</c:v>
                </c:pt>
                <c:pt idx="65">
                  <c:v>80</c:v>
                </c:pt>
                <c:pt idx="66">
                  <c:v>85</c:v>
                </c:pt>
              </c:numCache>
            </c:numRef>
          </c:cat>
          <c:val>
            <c:numRef>
              <c:f>tables!$B$64:$BP$64</c:f>
              <c:numCache>
                <c:formatCode>0.00%</c:formatCode>
                <c:ptCount val="67"/>
                <c:pt idx="1">
                  <c:v>0.91559999999999997</c:v>
                </c:pt>
                <c:pt idx="2">
                  <c:v>0.88939999999999997</c:v>
                </c:pt>
                <c:pt idx="3">
                  <c:v>0.82240000000000002</c:v>
                </c:pt>
                <c:pt idx="4">
                  <c:v>0.73009999999999997</c:v>
                </c:pt>
                <c:pt idx="5">
                  <c:v>0.65480000000000005</c:v>
                </c:pt>
                <c:pt idx="6">
                  <c:v>0.64890000000000003</c:v>
                </c:pt>
                <c:pt idx="7">
                  <c:v>0.56769999999999998</c:v>
                </c:pt>
                <c:pt idx="8">
                  <c:v>0.4667</c:v>
                </c:pt>
                <c:pt idx="9">
                  <c:v>0.38990000000000002</c:v>
                </c:pt>
                <c:pt idx="10">
                  <c:v>0.36170000000000002</c:v>
                </c:pt>
                <c:pt idx="11">
                  <c:v>0.25380000000000003</c:v>
                </c:pt>
                <c:pt idx="12">
                  <c:v>0.25769999999999998</c:v>
                </c:pt>
                <c:pt idx="13">
                  <c:v>0.17280000000000001</c:v>
                </c:pt>
                <c:pt idx="14">
                  <c:v>0.14979999999999999</c:v>
                </c:pt>
                <c:pt idx="15">
                  <c:v>0.1336</c:v>
                </c:pt>
                <c:pt idx="16">
                  <c:v>8.3500000000000005E-2</c:v>
                </c:pt>
                <c:pt idx="17">
                  <c:v>9.5899999999999999E-2</c:v>
                </c:pt>
                <c:pt idx="18">
                  <c:v>9.4E-2</c:v>
                </c:pt>
                <c:pt idx="19">
                  <c:v>9.0700000000000003E-2</c:v>
                </c:pt>
                <c:pt idx="20">
                  <c:v>7.5399999999999995E-2</c:v>
                </c:pt>
                <c:pt idx="21">
                  <c:v>8.3099999999999993E-2</c:v>
                </c:pt>
                <c:pt idx="22">
                  <c:v>6.08E-2</c:v>
                </c:pt>
                <c:pt idx="23">
                  <c:v>5.9799999999999999E-2</c:v>
                </c:pt>
                <c:pt idx="24">
                  <c:v>5.7299999999999997E-2</c:v>
                </c:pt>
                <c:pt idx="25">
                  <c:v>6.4899999999999999E-2</c:v>
                </c:pt>
                <c:pt idx="26">
                  <c:v>4.5900000000000003E-2</c:v>
                </c:pt>
                <c:pt idx="27">
                  <c:v>4.4999999999999998E-2</c:v>
                </c:pt>
                <c:pt idx="28">
                  <c:v>3.9100000000000003E-2</c:v>
                </c:pt>
                <c:pt idx="29">
                  <c:v>3.0599999999999999E-2</c:v>
                </c:pt>
                <c:pt idx="30">
                  <c:v>4.1799999999999997E-2</c:v>
                </c:pt>
                <c:pt idx="31">
                  <c:v>2.7699999999999999E-2</c:v>
                </c:pt>
                <c:pt idx="32">
                  <c:v>3.2599999999999997E-2</c:v>
                </c:pt>
                <c:pt idx="33">
                  <c:v>4.8800000000000003E-2</c:v>
                </c:pt>
                <c:pt idx="34">
                  <c:v>3.5200000000000002E-2</c:v>
                </c:pt>
                <c:pt idx="35">
                  <c:v>1.49E-2</c:v>
                </c:pt>
                <c:pt idx="36">
                  <c:v>1.2699999999999999E-2</c:v>
                </c:pt>
                <c:pt idx="37">
                  <c:v>1.23E-2</c:v>
                </c:pt>
                <c:pt idx="38">
                  <c:v>1.2500000000000001E-2</c:v>
                </c:pt>
                <c:pt idx="39">
                  <c:v>2.5000000000000001E-3</c:v>
                </c:pt>
                <c:pt idx="40">
                  <c:v>7.0000000000000001E-3</c:v>
                </c:pt>
                <c:pt idx="41">
                  <c:v>1.04E-2</c:v>
                </c:pt>
                <c:pt idx="42">
                  <c:v>1.5699999999999999E-2</c:v>
                </c:pt>
                <c:pt idx="43">
                  <c:v>9.4000000000000004E-3</c:v>
                </c:pt>
                <c:pt idx="44">
                  <c:v>5.3E-3</c:v>
                </c:pt>
                <c:pt idx="45">
                  <c:v>7.1999999999999998E-3</c:v>
                </c:pt>
                <c:pt idx="46">
                  <c:v>5.0000000000000001E-3</c:v>
                </c:pt>
                <c:pt idx="47">
                  <c:v>2.7000000000000001E-3</c:v>
                </c:pt>
                <c:pt idx="48">
                  <c:v>1E-3</c:v>
                </c:pt>
                <c:pt idx="49">
                  <c:v>5.0000000000000001E-4</c:v>
                </c:pt>
                <c:pt idx="50">
                  <c:v>8.0000000000000004E-4</c:v>
                </c:pt>
                <c:pt idx="51">
                  <c:v>1.6000000000000001E-3</c:v>
                </c:pt>
                <c:pt idx="52">
                  <c:v>5.0000000000000001E-4</c:v>
                </c:pt>
                <c:pt idx="54">
                  <c:v>2.3999999999999998E-3</c:v>
                </c:pt>
                <c:pt idx="55">
                  <c:v>1.6000000000000001E-3</c:v>
                </c:pt>
                <c:pt idx="57">
                  <c:v>6.9999999999999999E-4</c:v>
                </c:pt>
                <c:pt idx="59">
                  <c:v>1.6000000000000001E-3</c:v>
                </c:pt>
                <c:pt idx="61">
                  <c:v>6.9999999999999999E-4</c:v>
                </c:pt>
                <c:pt idx="62">
                  <c:v>8.0000000000000004E-4</c:v>
                </c:pt>
                <c:pt idx="64">
                  <c:v>3.5000000000000001E-3</c:v>
                </c:pt>
                <c:pt idx="65">
                  <c:v>1E-3</c:v>
                </c:pt>
                <c:pt idx="66">
                  <c:v>2.0999999999999999E-3</c:v>
                </c:pt>
              </c:numCache>
            </c:numRef>
          </c:val>
        </c:ser>
        <c:ser>
          <c:idx val="2"/>
          <c:order val="2"/>
          <c:tx>
            <c:strRef>
              <c:f>tables!$A$65</c:f>
              <c:strCache>
                <c:ptCount val="1"/>
                <c:pt idx="0">
                  <c:v>Other-Not In Labor Force</c:v>
                </c:pt>
              </c:strCache>
            </c:strRef>
          </c:tx>
          <c:invertIfNegative val="0"/>
          <c:cat>
            <c:numRef>
              <c:f>tables!$B$62:$BP$62</c:f>
              <c:numCache>
                <c:formatCode>General</c:formatCode>
                <c:ptCount val="67"/>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pt idx="46">
                  <c:v>61</c:v>
                </c:pt>
                <c:pt idx="47">
                  <c:v>62</c:v>
                </c:pt>
                <c:pt idx="48">
                  <c:v>63</c:v>
                </c:pt>
                <c:pt idx="49">
                  <c:v>64</c:v>
                </c:pt>
                <c:pt idx="50">
                  <c:v>65</c:v>
                </c:pt>
                <c:pt idx="51">
                  <c:v>66</c:v>
                </c:pt>
                <c:pt idx="52">
                  <c:v>67</c:v>
                </c:pt>
                <c:pt idx="53">
                  <c:v>68</c:v>
                </c:pt>
                <c:pt idx="54">
                  <c:v>69</c:v>
                </c:pt>
                <c:pt idx="55">
                  <c:v>70</c:v>
                </c:pt>
                <c:pt idx="56">
                  <c:v>71</c:v>
                </c:pt>
                <c:pt idx="57">
                  <c:v>72</c:v>
                </c:pt>
                <c:pt idx="58">
                  <c:v>73</c:v>
                </c:pt>
                <c:pt idx="59">
                  <c:v>74</c:v>
                </c:pt>
                <c:pt idx="60">
                  <c:v>75</c:v>
                </c:pt>
                <c:pt idx="61">
                  <c:v>76</c:v>
                </c:pt>
                <c:pt idx="62">
                  <c:v>77</c:v>
                </c:pt>
                <c:pt idx="63">
                  <c:v>78</c:v>
                </c:pt>
                <c:pt idx="64">
                  <c:v>79</c:v>
                </c:pt>
                <c:pt idx="65">
                  <c:v>80</c:v>
                </c:pt>
                <c:pt idx="66">
                  <c:v>85</c:v>
                </c:pt>
              </c:numCache>
            </c:numRef>
          </c:cat>
          <c:val>
            <c:numRef>
              <c:f>tables!$B$65:$BP$65</c:f>
              <c:numCache>
                <c:formatCode>0.00%</c:formatCode>
                <c:ptCount val="67"/>
                <c:pt idx="1">
                  <c:v>4.7999999999999996E-3</c:v>
                </c:pt>
                <c:pt idx="2">
                  <c:v>7.4000000000000003E-3</c:v>
                </c:pt>
                <c:pt idx="3">
                  <c:v>2.53E-2</c:v>
                </c:pt>
                <c:pt idx="4">
                  <c:v>5.33E-2</c:v>
                </c:pt>
                <c:pt idx="5">
                  <c:v>5.0999999999999997E-2</c:v>
                </c:pt>
                <c:pt idx="6">
                  <c:v>3.7199999999999997E-2</c:v>
                </c:pt>
                <c:pt idx="7">
                  <c:v>4.2299999999999997E-2</c:v>
                </c:pt>
                <c:pt idx="8">
                  <c:v>4.4400000000000002E-2</c:v>
                </c:pt>
                <c:pt idx="9">
                  <c:v>5.1999999999999998E-2</c:v>
                </c:pt>
                <c:pt idx="10">
                  <c:v>4.2799999999999998E-2</c:v>
                </c:pt>
                <c:pt idx="11">
                  <c:v>4.7199999999999999E-2</c:v>
                </c:pt>
                <c:pt idx="12">
                  <c:v>6.9400000000000003E-2</c:v>
                </c:pt>
                <c:pt idx="13">
                  <c:v>4.1700000000000001E-2</c:v>
                </c:pt>
                <c:pt idx="14">
                  <c:v>3.0800000000000001E-2</c:v>
                </c:pt>
                <c:pt idx="15">
                  <c:v>3.4599999999999999E-2</c:v>
                </c:pt>
                <c:pt idx="16">
                  <c:v>3.2300000000000002E-2</c:v>
                </c:pt>
                <c:pt idx="17">
                  <c:v>3.3000000000000002E-2</c:v>
                </c:pt>
                <c:pt idx="18">
                  <c:v>3.1300000000000001E-2</c:v>
                </c:pt>
                <c:pt idx="19">
                  <c:v>3.1699999999999999E-2</c:v>
                </c:pt>
                <c:pt idx="20">
                  <c:v>2.5999999999999999E-2</c:v>
                </c:pt>
                <c:pt idx="21">
                  <c:v>2.53E-2</c:v>
                </c:pt>
                <c:pt idx="22">
                  <c:v>2.18E-2</c:v>
                </c:pt>
                <c:pt idx="23">
                  <c:v>3.4099999999999998E-2</c:v>
                </c:pt>
                <c:pt idx="24">
                  <c:v>1.9900000000000001E-2</c:v>
                </c:pt>
                <c:pt idx="25">
                  <c:v>1.6500000000000001E-2</c:v>
                </c:pt>
                <c:pt idx="26">
                  <c:v>2.3800000000000002E-2</c:v>
                </c:pt>
                <c:pt idx="27">
                  <c:v>3.8300000000000001E-2</c:v>
                </c:pt>
                <c:pt idx="28">
                  <c:v>3.1199999999999999E-2</c:v>
                </c:pt>
                <c:pt idx="29">
                  <c:v>2.7400000000000001E-2</c:v>
                </c:pt>
                <c:pt idx="30">
                  <c:v>3.2599999999999997E-2</c:v>
                </c:pt>
                <c:pt idx="31">
                  <c:v>1.9099999999999999E-2</c:v>
                </c:pt>
                <c:pt idx="32">
                  <c:v>2.92E-2</c:v>
                </c:pt>
                <c:pt idx="33">
                  <c:v>2.4E-2</c:v>
                </c:pt>
                <c:pt idx="34">
                  <c:v>2.9499999999999998E-2</c:v>
                </c:pt>
                <c:pt idx="35">
                  <c:v>2.1899999999999999E-2</c:v>
                </c:pt>
                <c:pt idx="36">
                  <c:v>1.6400000000000001E-2</c:v>
                </c:pt>
                <c:pt idx="37">
                  <c:v>2.63E-2</c:v>
                </c:pt>
                <c:pt idx="38">
                  <c:v>1.95E-2</c:v>
                </c:pt>
                <c:pt idx="39">
                  <c:v>0.02</c:v>
                </c:pt>
                <c:pt idx="40">
                  <c:v>1.7600000000000001E-2</c:v>
                </c:pt>
                <c:pt idx="41">
                  <c:v>1.9099999999999999E-2</c:v>
                </c:pt>
                <c:pt idx="42">
                  <c:v>1.43E-2</c:v>
                </c:pt>
                <c:pt idx="43">
                  <c:v>1.9199999999999998E-2</c:v>
                </c:pt>
                <c:pt idx="44">
                  <c:v>2.07E-2</c:v>
                </c:pt>
                <c:pt idx="45">
                  <c:v>1.29E-2</c:v>
                </c:pt>
                <c:pt idx="46">
                  <c:v>1.41E-2</c:v>
                </c:pt>
                <c:pt idx="47">
                  <c:v>3.5999999999999999E-3</c:v>
                </c:pt>
                <c:pt idx="48">
                  <c:v>6.3E-3</c:v>
                </c:pt>
                <c:pt idx="49">
                  <c:v>6.7000000000000002E-3</c:v>
                </c:pt>
                <c:pt idx="50">
                  <c:v>1.6000000000000001E-3</c:v>
                </c:pt>
                <c:pt idx="51">
                  <c:v>4.3E-3</c:v>
                </c:pt>
                <c:pt idx="52">
                  <c:v>2.5999999999999999E-3</c:v>
                </c:pt>
                <c:pt idx="53">
                  <c:v>2.5000000000000001E-3</c:v>
                </c:pt>
                <c:pt idx="54">
                  <c:v>1.6999999999999999E-3</c:v>
                </c:pt>
                <c:pt idx="55">
                  <c:v>3.2000000000000002E-3</c:v>
                </c:pt>
                <c:pt idx="56">
                  <c:v>1.9E-3</c:v>
                </c:pt>
                <c:pt idx="57">
                  <c:v>4.3E-3</c:v>
                </c:pt>
                <c:pt idx="58">
                  <c:v>2.3E-3</c:v>
                </c:pt>
                <c:pt idx="59">
                  <c:v>1.1999999999999999E-3</c:v>
                </c:pt>
                <c:pt idx="60">
                  <c:v>5.0000000000000001E-3</c:v>
                </c:pt>
                <c:pt idx="61">
                  <c:v>3.3E-3</c:v>
                </c:pt>
                <c:pt idx="62">
                  <c:v>6.9999999999999999E-4</c:v>
                </c:pt>
                <c:pt idx="63">
                  <c:v>1.6000000000000001E-3</c:v>
                </c:pt>
                <c:pt idx="64">
                  <c:v>2.0000000000000001E-4</c:v>
                </c:pt>
                <c:pt idx="65">
                  <c:v>1E-3</c:v>
                </c:pt>
                <c:pt idx="66">
                  <c:v>2.2000000000000001E-3</c:v>
                </c:pt>
              </c:numCache>
            </c:numRef>
          </c:val>
        </c:ser>
        <c:ser>
          <c:idx val="3"/>
          <c:order val="3"/>
          <c:tx>
            <c:strRef>
              <c:f>tables!$A$66</c:f>
              <c:strCache>
                <c:ptCount val="1"/>
                <c:pt idx="0">
                  <c:v>Retired-Not In Labor Force</c:v>
                </c:pt>
              </c:strCache>
            </c:strRef>
          </c:tx>
          <c:invertIfNegative val="0"/>
          <c:cat>
            <c:numRef>
              <c:f>tables!$B$62:$BP$62</c:f>
              <c:numCache>
                <c:formatCode>General</c:formatCode>
                <c:ptCount val="67"/>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pt idx="46">
                  <c:v>61</c:v>
                </c:pt>
                <c:pt idx="47">
                  <c:v>62</c:v>
                </c:pt>
                <c:pt idx="48">
                  <c:v>63</c:v>
                </c:pt>
                <c:pt idx="49">
                  <c:v>64</c:v>
                </c:pt>
                <c:pt idx="50">
                  <c:v>65</c:v>
                </c:pt>
                <c:pt idx="51">
                  <c:v>66</c:v>
                </c:pt>
                <c:pt idx="52">
                  <c:v>67</c:v>
                </c:pt>
                <c:pt idx="53">
                  <c:v>68</c:v>
                </c:pt>
                <c:pt idx="54">
                  <c:v>69</c:v>
                </c:pt>
                <c:pt idx="55">
                  <c:v>70</c:v>
                </c:pt>
                <c:pt idx="56">
                  <c:v>71</c:v>
                </c:pt>
                <c:pt idx="57">
                  <c:v>72</c:v>
                </c:pt>
                <c:pt idx="58">
                  <c:v>73</c:v>
                </c:pt>
                <c:pt idx="59">
                  <c:v>74</c:v>
                </c:pt>
                <c:pt idx="60">
                  <c:v>75</c:v>
                </c:pt>
                <c:pt idx="61">
                  <c:v>76</c:v>
                </c:pt>
                <c:pt idx="62">
                  <c:v>77</c:v>
                </c:pt>
                <c:pt idx="63">
                  <c:v>78</c:v>
                </c:pt>
                <c:pt idx="64">
                  <c:v>79</c:v>
                </c:pt>
                <c:pt idx="65">
                  <c:v>80</c:v>
                </c:pt>
                <c:pt idx="66">
                  <c:v>85</c:v>
                </c:pt>
              </c:numCache>
            </c:numRef>
          </c:cat>
          <c:val>
            <c:numRef>
              <c:f>tables!$B$66:$BP$66</c:f>
              <c:numCache>
                <c:formatCode>General</c:formatCode>
                <c:ptCount val="67"/>
                <c:pt idx="2" formatCode="0.00%">
                  <c:v>2.2000000000000001E-3</c:v>
                </c:pt>
                <c:pt idx="3" formatCode="0.00%">
                  <c:v>2.0999999999999999E-3</c:v>
                </c:pt>
                <c:pt idx="4" formatCode="0.00%">
                  <c:v>7.6E-3</c:v>
                </c:pt>
                <c:pt idx="5" formatCode="0.00%">
                  <c:v>5.4999999999999997E-3</c:v>
                </c:pt>
                <c:pt idx="6" formatCode="0.00%">
                  <c:v>7.3000000000000001E-3</c:v>
                </c:pt>
                <c:pt idx="7" formatCode="0.00%">
                  <c:v>1.3599999999999999E-2</c:v>
                </c:pt>
                <c:pt idx="8" formatCode="0.00%">
                  <c:v>1.0699999999999999E-2</c:v>
                </c:pt>
                <c:pt idx="9" formatCode="0.00%">
                  <c:v>3.0700000000000002E-2</c:v>
                </c:pt>
                <c:pt idx="10" formatCode="0.00%">
                  <c:v>2.4899999999999999E-2</c:v>
                </c:pt>
                <c:pt idx="11" formatCode="0.00%">
                  <c:v>3.1600000000000003E-2</c:v>
                </c:pt>
                <c:pt idx="12" formatCode="0.00%">
                  <c:v>2.6800000000000001E-2</c:v>
                </c:pt>
                <c:pt idx="13" formatCode="0.00%">
                  <c:v>4.0300000000000002E-2</c:v>
                </c:pt>
                <c:pt idx="14" formatCode="0.00%">
                  <c:v>4.07E-2</c:v>
                </c:pt>
                <c:pt idx="15" formatCode="0.00%">
                  <c:v>4.87E-2</c:v>
                </c:pt>
                <c:pt idx="16" formatCode="0.00%">
                  <c:v>6.3700000000000007E-2</c:v>
                </c:pt>
                <c:pt idx="17" formatCode="0.00%">
                  <c:v>3.4799999999999998E-2</c:v>
                </c:pt>
                <c:pt idx="18" formatCode="0.00%">
                  <c:v>4.5100000000000001E-2</c:v>
                </c:pt>
                <c:pt idx="19" formatCode="0.00%">
                  <c:v>2.81E-2</c:v>
                </c:pt>
                <c:pt idx="20" formatCode="0.00%">
                  <c:v>4.7199999999999999E-2</c:v>
                </c:pt>
                <c:pt idx="21" formatCode="0.00%">
                  <c:v>4.0800000000000003E-2</c:v>
                </c:pt>
                <c:pt idx="22" formatCode="0.00%">
                  <c:v>5.33E-2</c:v>
                </c:pt>
                <c:pt idx="23" formatCode="0.00%">
                  <c:v>5.8400000000000001E-2</c:v>
                </c:pt>
                <c:pt idx="24" formatCode="0.00%">
                  <c:v>5.3100000000000001E-2</c:v>
                </c:pt>
                <c:pt idx="25" formatCode="0.00%">
                  <c:v>5.5E-2</c:v>
                </c:pt>
                <c:pt idx="26" formatCode="0.00%">
                  <c:v>4.6600000000000003E-2</c:v>
                </c:pt>
                <c:pt idx="27" formatCode="0.00%">
                  <c:v>7.2700000000000001E-2</c:v>
                </c:pt>
                <c:pt idx="28" formatCode="0.00%">
                  <c:v>5.3100000000000001E-2</c:v>
                </c:pt>
                <c:pt idx="29" formatCode="0.00%">
                  <c:v>4.1099999999999998E-2</c:v>
                </c:pt>
                <c:pt idx="30" formatCode="0.00%">
                  <c:v>6.3899999999999998E-2</c:v>
                </c:pt>
                <c:pt idx="31" formatCode="0.00%">
                  <c:v>6.88E-2</c:v>
                </c:pt>
                <c:pt idx="32" formatCode="0.00%">
                  <c:v>5.8099999999999999E-2</c:v>
                </c:pt>
                <c:pt idx="33" formatCode="0.00%">
                  <c:v>6.1400000000000003E-2</c:v>
                </c:pt>
                <c:pt idx="34" formatCode="0.00%">
                  <c:v>6.4500000000000002E-2</c:v>
                </c:pt>
                <c:pt idx="35" formatCode="0.00%">
                  <c:v>0.1145</c:v>
                </c:pt>
                <c:pt idx="36" formatCode="0.00%">
                  <c:v>0.13550000000000001</c:v>
                </c:pt>
                <c:pt idx="37" formatCode="0.00%">
                  <c:v>0.1779</c:v>
                </c:pt>
                <c:pt idx="38" formatCode="0.00%">
                  <c:v>0.15809999999999999</c:v>
                </c:pt>
                <c:pt idx="39" formatCode="0.00%">
                  <c:v>0.23169999999999999</c:v>
                </c:pt>
                <c:pt idx="40" formatCode="0.00%">
                  <c:v>0.22239999999999999</c:v>
                </c:pt>
                <c:pt idx="41" formatCode="0.00%">
                  <c:v>0.26750000000000002</c:v>
                </c:pt>
                <c:pt idx="42" formatCode="0.00%">
                  <c:v>0.28710000000000002</c:v>
                </c:pt>
                <c:pt idx="43" formatCode="0.00%">
                  <c:v>0.3503</c:v>
                </c:pt>
                <c:pt idx="44" formatCode="0.00%">
                  <c:v>0.39290000000000003</c:v>
                </c:pt>
                <c:pt idx="45" formatCode="0.00%">
                  <c:v>0.45529999999999998</c:v>
                </c:pt>
                <c:pt idx="46" formatCode="0.00%">
                  <c:v>0.4904</c:v>
                </c:pt>
                <c:pt idx="47" formatCode="0.00%">
                  <c:v>0.64600000000000002</c:v>
                </c:pt>
                <c:pt idx="48" formatCode="0.00%">
                  <c:v>0.68559999999999999</c:v>
                </c:pt>
                <c:pt idx="49" formatCode="0.00%">
                  <c:v>0.73089999999999999</c:v>
                </c:pt>
                <c:pt idx="50" formatCode="0.00%">
                  <c:v>0.79049999999999998</c:v>
                </c:pt>
                <c:pt idx="51" formatCode="0.00%">
                  <c:v>0.84109999999999996</c:v>
                </c:pt>
                <c:pt idx="52" formatCode="0.00%">
                  <c:v>0.83889999999999998</c:v>
                </c:pt>
                <c:pt idx="53" formatCode="0.00%">
                  <c:v>0.86099999999999999</c:v>
                </c:pt>
                <c:pt idx="54" formatCode="0.00%">
                  <c:v>0.88829999999999998</c:v>
                </c:pt>
                <c:pt idx="55" formatCode="0.00%">
                  <c:v>0.89129999999999998</c:v>
                </c:pt>
                <c:pt idx="56" formatCode="0.00%">
                  <c:v>0.91180000000000005</c:v>
                </c:pt>
                <c:pt idx="57" formatCode="0.00%">
                  <c:v>0.9194</c:v>
                </c:pt>
                <c:pt idx="58" formatCode="0.00%">
                  <c:v>0.90880000000000005</c:v>
                </c:pt>
                <c:pt idx="59" formatCode="0.00%">
                  <c:v>0.91759999999999997</c:v>
                </c:pt>
                <c:pt idx="60" formatCode="0.00%">
                  <c:v>0.91269999999999996</c:v>
                </c:pt>
                <c:pt idx="61" formatCode="0.00%">
                  <c:v>0.91990000000000005</c:v>
                </c:pt>
                <c:pt idx="62" formatCode="0.00%">
                  <c:v>0.93830000000000002</c:v>
                </c:pt>
                <c:pt idx="63" formatCode="0.00%">
                  <c:v>0.95830000000000004</c:v>
                </c:pt>
                <c:pt idx="64" formatCode="0.00%">
                  <c:v>0.93569999999999998</c:v>
                </c:pt>
                <c:pt idx="65" formatCode="0.00%">
                  <c:v>0.94810000000000005</c:v>
                </c:pt>
                <c:pt idx="66" formatCode="0.00%">
                  <c:v>0.93669999999999998</c:v>
                </c:pt>
              </c:numCache>
            </c:numRef>
          </c:val>
        </c:ser>
        <c:ser>
          <c:idx val="4"/>
          <c:order val="4"/>
          <c:tx>
            <c:strRef>
              <c:f>tables!$A$67</c:f>
              <c:strCache>
                <c:ptCount val="1"/>
                <c:pt idx="0">
                  <c:v>Taking Care of House or Family</c:v>
                </c:pt>
              </c:strCache>
            </c:strRef>
          </c:tx>
          <c:invertIfNegative val="0"/>
          <c:cat>
            <c:numRef>
              <c:f>tables!$B$62:$BP$62</c:f>
              <c:numCache>
                <c:formatCode>General</c:formatCode>
                <c:ptCount val="67"/>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pt idx="46">
                  <c:v>61</c:v>
                </c:pt>
                <c:pt idx="47">
                  <c:v>62</c:v>
                </c:pt>
                <c:pt idx="48">
                  <c:v>63</c:v>
                </c:pt>
                <c:pt idx="49">
                  <c:v>64</c:v>
                </c:pt>
                <c:pt idx="50">
                  <c:v>65</c:v>
                </c:pt>
                <c:pt idx="51">
                  <c:v>66</c:v>
                </c:pt>
                <c:pt idx="52">
                  <c:v>67</c:v>
                </c:pt>
                <c:pt idx="53">
                  <c:v>68</c:v>
                </c:pt>
                <c:pt idx="54">
                  <c:v>69</c:v>
                </c:pt>
                <c:pt idx="55">
                  <c:v>70</c:v>
                </c:pt>
                <c:pt idx="56">
                  <c:v>71</c:v>
                </c:pt>
                <c:pt idx="57">
                  <c:v>72</c:v>
                </c:pt>
                <c:pt idx="58">
                  <c:v>73</c:v>
                </c:pt>
                <c:pt idx="59">
                  <c:v>74</c:v>
                </c:pt>
                <c:pt idx="60">
                  <c:v>75</c:v>
                </c:pt>
                <c:pt idx="61">
                  <c:v>76</c:v>
                </c:pt>
                <c:pt idx="62">
                  <c:v>77</c:v>
                </c:pt>
                <c:pt idx="63">
                  <c:v>78</c:v>
                </c:pt>
                <c:pt idx="64">
                  <c:v>79</c:v>
                </c:pt>
                <c:pt idx="65">
                  <c:v>80</c:v>
                </c:pt>
                <c:pt idx="66">
                  <c:v>85</c:v>
                </c:pt>
              </c:numCache>
            </c:numRef>
          </c:cat>
          <c:val>
            <c:numRef>
              <c:f>tables!$B$67:$BP$67</c:f>
              <c:numCache>
                <c:formatCode>0.00%</c:formatCode>
                <c:ptCount val="67"/>
                <c:pt idx="1">
                  <c:v>8.3999999999999995E-3</c:v>
                </c:pt>
                <c:pt idx="2">
                  <c:v>1.4E-2</c:v>
                </c:pt>
                <c:pt idx="3">
                  <c:v>4.2599999999999999E-2</c:v>
                </c:pt>
                <c:pt idx="4">
                  <c:v>6.8500000000000005E-2</c:v>
                </c:pt>
                <c:pt idx="5">
                  <c:v>0.1038</c:v>
                </c:pt>
                <c:pt idx="6">
                  <c:v>0.1159</c:v>
                </c:pt>
                <c:pt idx="7">
                  <c:v>0.13850000000000001</c:v>
                </c:pt>
                <c:pt idx="8">
                  <c:v>0.23139999999999999</c:v>
                </c:pt>
                <c:pt idx="9">
                  <c:v>0.2626</c:v>
                </c:pt>
                <c:pt idx="10">
                  <c:v>0.28710000000000002</c:v>
                </c:pt>
                <c:pt idx="11">
                  <c:v>0.39479999999999998</c:v>
                </c:pt>
                <c:pt idx="12">
                  <c:v>0.36890000000000001</c:v>
                </c:pt>
                <c:pt idx="13">
                  <c:v>0.42330000000000001</c:v>
                </c:pt>
                <c:pt idx="14">
                  <c:v>0.46389999999999998</c:v>
                </c:pt>
                <c:pt idx="15">
                  <c:v>0.50619999999999998</c:v>
                </c:pt>
                <c:pt idx="16">
                  <c:v>0.49030000000000001</c:v>
                </c:pt>
                <c:pt idx="17">
                  <c:v>0.52880000000000005</c:v>
                </c:pt>
                <c:pt idx="18">
                  <c:v>0.54190000000000005</c:v>
                </c:pt>
                <c:pt idx="19">
                  <c:v>0.48509999999999998</c:v>
                </c:pt>
                <c:pt idx="20">
                  <c:v>0.52110000000000001</c:v>
                </c:pt>
                <c:pt idx="21">
                  <c:v>0.51290000000000002</c:v>
                </c:pt>
                <c:pt idx="22">
                  <c:v>0.54020000000000001</c:v>
                </c:pt>
                <c:pt idx="23">
                  <c:v>0.49149999999999999</c:v>
                </c:pt>
                <c:pt idx="24">
                  <c:v>0.45960000000000001</c:v>
                </c:pt>
                <c:pt idx="25">
                  <c:v>0.51590000000000003</c:v>
                </c:pt>
                <c:pt idx="26">
                  <c:v>0.49959999999999999</c:v>
                </c:pt>
                <c:pt idx="27">
                  <c:v>0.42459999999999998</c:v>
                </c:pt>
                <c:pt idx="28">
                  <c:v>0.44950000000000001</c:v>
                </c:pt>
                <c:pt idx="29">
                  <c:v>0.45069999999999999</c:v>
                </c:pt>
                <c:pt idx="30">
                  <c:v>0.41120000000000001</c:v>
                </c:pt>
                <c:pt idx="31">
                  <c:v>0.38100000000000001</c:v>
                </c:pt>
                <c:pt idx="32">
                  <c:v>0.3926</c:v>
                </c:pt>
                <c:pt idx="33">
                  <c:v>0.29449999999999998</c:v>
                </c:pt>
                <c:pt idx="34">
                  <c:v>0.33429999999999999</c:v>
                </c:pt>
                <c:pt idx="35">
                  <c:v>0.26879999999999998</c:v>
                </c:pt>
                <c:pt idx="36">
                  <c:v>0.27789999999999998</c:v>
                </c:pt>
                <c:pt idx="37">
                  <c:v>0.21029999999999999</c:v>
                </c:pt>
                <c:pt idx="38">
                  <c:v>0.25019999999999998</c:v>
                </c:pt>
                <c:pt idx="39">
                  <c:v>0.18540000000000001</c:v>
                </c:pt>
                <c:pt idx="40">
                  <c:v>0.19739999999999999</c:v>
                </c:pt>
                <c:pt idx="41">
                  <c:v>0.15859999999999999</c:v>
                </c:pt>
                <c:pt idx="42">
                  <c:v>0.1595</c:v>
                </c:pt>
                <c:pt idx="43">
                  <c:v>0.13769999999999999</c:v>
                </c:pt>
                <c:pt idx="44">
                  <c:v>0.1123</c:v>
                </c:pt>
                <c:pt idx="45">
                  <c:v>8.9700000000000002E-2</c:v>
                </c:pt>
                <c:pt idx="46">
                  <c:v>8.1699999999999995E-2</c:v>
                </c:pt>
                <c:pt idx="47">
                  <c:v>4.9399999999999999E-2</c:v>
                </c:pt>
                <c:pt idx="48">
                  <c:v>5.8500000000000003E-2</c:v>
                </c:pt>
                <c:pt idx="49">
                  <c:v>4.7399999999999998E-2</c:v>
                </c:pt>
                <c:pt idx="50">
                  <c:v>1.9400000000000001E-2</c:v>
                </c:pt>
                <c:pt idx="51">
                  <c:v>2.6499999999999999E-2</c:v>
                </c:pt>
                <c:pt idx="52">
                  <c:v>1.7500000000000002E-2</c:v>
                </c:pt>
                <c:pt idx="53">
                  <c:v>1.5800000000000002E-2</c:v>
                </c:pt>
                <c:pt idx="54">
                  <c:v>1.0699999999999999E-2</c:v>
                </c:pt>
                <c:pt idx="55">
                  <c:v>1.1299999999999999E-2</c:v>
                </c:pt>
                <c:pt idx="56">
                  <c:v>8.3000000000000001E-3</c:v>
                </c:pt>
                <c:pt idx="57">
                  <c:v>8.8999999999999999E-3</c:v>
                </c:pt>
                <c:pt idx="58">
                  <c:v>1.2999999999999999E-2</c:v>
                </c:pt>
                <c:pt idx="59">
                  <c:v>1.04E-2</c:v>
                </c:pt>
                <c:pt idx="60">
                  <c:v>1.47E-2</c:v>
                </c:pt>
                <c:pt idx="61">
                  <c:v>5.7999999999999996E-3</c:v>
                </c:pt>
                <c:pt idx="62">
                  <c:v>3.0000000000000001E-3</c:v>
                </c:pt>
                <c:pt idx="63">
                  <c:v>5.4999999999999997E-3</c:v>
                </c:pt>
                <c:pt idx="64">
                  <c:v>5.7000000000000002E-3</c:v>
                </c:pt>
                <c:pt idx="65">
                  <c:v>7.6E-3</c:v>
                </c:pt>
                <c:pt idx="66">
                  <c:v>8.0999999999999996E-3</c:v>
                </c:pt>
              </c:numCache>
            </c:numRef>
          </c:val>
        </c:ser>
        <c:ser>
          <c:idx val="5"/>
          <c:order val="5"/>
          <c:tx>
            <c:strRef>
              <c:f>tables!$A$68</c:f>
              <c:strCache>
                <c:ptCount val="1"/>
                <c:pt idx="0">
                  <c:v>Wants a Job</c:v>
                </c:pt>
              </c:strCache>
            </c:strRef>
          </c:tx>
          <c:invertIfNegative val="0"/>
          <c:cat>
            <c:numRef>
              <c:f>tables!$B$62:$BP$62</c:f>
              <c:numCache>
                <c:formatCode>General</c:formatCode>
                <c:ptCount val="67"/>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pt idx="46">
                  <c:v>61</c:v>
                </c:pt>
                <c:pt idx="47">
                  <c:v>62</c:v>
                </c:pt>
                <c:pt idx="48">
                  <c:v>63</c:v>
                </c:pt>
                <c:pt idx="49">
                  <c:v>64</c:v>
                </c:pt>
                <c:pt idx="50">
                  <c:v>65</c:v>
                </c:pt>
                <c:pt idx="51">
                  <c:v>66</c:v>
                </c:pt>
                <c:pt idx="52">
                  <c:v>67</c:v>
                </c:pt>
                <c:pt idx="53">
                  <c:v>68</c:v>
                </c:pt>
                <c:pt idx="54">
                  <c:v>69</c:v>
                </c:pt>
                <c:pt idx="55">
                  <c:v>70</c:v>
                </c:pt>
                <c:pt idx="56">
                  <c:v>71</c:v>
                </c:pt>
                <c:pt idx="57">
                  <c:v>72</c:v>
                </c:pt>
                <c:pt idx="58">
                  <c:v>73</c:v>
                </c:pt>
                <c:pt idx="59">
                  <c:v>74</c:v>
                </c:pt>
                <c:pt idx="60">
                  <c:v>75</c:v>
                </c:pt>
                <c:pt idx="61">
                  <c:v>76</c:v>
                </c:pt>
                <c:pt idx="62">
                  <c:v>77</c:v>
                </c:pt>
                <c:pt idx="63">
                  <c:v>78</c:v>
                </c:pt>
                <c:pt idx="64">
                  <c:v>79</c:v>
                </c:pt>
                <c:pt idx="65">
                  <c:v>80</c:v>
                </c:pt>
                <c:pt idx="66">
                  <c:v>85</c:v>
                </c:pt>
              </c:numCache>
            </c:numRef>
          </c:cat>
          <c:val>
            <c:numRef>
              <c:f>tables!$B$68:$BP$68</c:f>
              <c:numCache>
                <c:formatCode>0.00%</c:formatCode>
                <c:ptCount val="67"/>
                <c:pt idx="1">
                  <c:v>5.8500000000000003E-2</c:v>
                </c:pt>
                <c:pt idx="2">
                  <c:v>6.83E-2</c:v>
                </c:pt>
                <c:pt idx="3">
                  <c:v>7.0900000000000005E-2</c:v>
                </c:pt>
                <c:pt idx="4">
                  <c:v>9.7699999999999995E-2</c:v>
                </c:pt>
                <c:pt idx="5">
                  <c:v>0.1188</c:v>
                </c:pt>
                <c:pt idx="6">
                  <c:v>0.126</c:v>
                </c:pt>
                <c:pt idx="7">
                  <c:v>0.14610000000000001</c:v>
                </c:pt>
                <c:pt idx="8">
                  <c:v>0.13780000000000001</c:v>
                </c:pt>
                <c:pt idx="9">
                  <c:v>0.14990000000000001</c:v>
                </c:pt>
                <c:pt idx="10">
                  <c:v>0.1341</c:v>
                </c:pt>
                <c:pt idx="11">
                  <c:v>0.1484</c:v>
                </c:pt>
                <c:pt idx="12">
                  <c:v>0.15029999999999999</c:v>
                </c:pt>
                <c:pt idx="13">
                  <c:v>0.13289999999999999</c:v>
                </c:pt>
                <c:pt idx="14">
                  <c:v>0.1038</c:v>
                </c:pt>
                <c:pt idx="15">
                  <c:v>0.1091</c:v>
                </c:pt>
                <c:pt idx="16">
                  <c:v>0.14430000000000001</c:v>
                </c:pt>
                <c:pt idx="17">
                  <c:v>0.1113</c:v>
                </c:pt>
                <c:pt idx="18">
                  <c:v>0.1229</c:v>
                </c:pt>
                <c:pt idx="19">
                  <c:v>0.1462</c:v>
                </c:pt>
                <c:pt idx="20">
                  <c:v>0.10780000000000001</c:v>
                </c:pt>
                <c:pt idx="21">
                  <c:v>0.13109999999999999</c:v>
                </c:pt>
                <c:pt idx="22">
                  <c:v>0.10680000000000001</c:v>
                </c:pt>
                <c:pt idx="23">
                  <c:v>7.9500000000000001E-2</c:v>
                </c:pt>
                <c:pt idx="24">
                  <c:v>0.1207</c:v>
                </c:pt>
                <c:pt idx="25">
                  <c:v>0.1065</c:v>
                </c:pt>
                <c:pt idx="26">
                  <c:v>9.8100000000000007E-2</c:v>
                </c:pt>
                <c:pt idx="27">
                  <c:v>0.1162</c:v>
                </c:pt>
                <c:pt idx="28">
                  <c:v>0.1076</c:v>
                </c:pt>
                <c:pt idx="29">
                  <c:v>0.11360000000000001</c:v>
                </c:pt>
                <c:pt idx="30">
                  <c:v>9.3700000000000006E-2</c:v>
                </c:pt>
                <c:pt idx="31">
                  <c:v>8.8800000000000004E-2</c:v>
                </c:pt>
                <c:pt idx="32">
                  <c:v>0.1009</c:v>
                </c:pt>
                <c:pt idx="33">
                  <c:v>9.5500000000000002E-2</c:v>
                </c:pt>
                <c:pt idx="34">
                  <c:v>9.6500000000000002E-2</c:v>
                </c:pt>
                <c:pt idx="35">
                  <c:v>9.4600000000000004E-2</c:v>
                </c:pt>
                <c:pt idx="36">
                  <c:v>8.9599999999999999E-2</c:v>
                </c:pt>
                <c:pt idx="37">
                  <c:v>7.6899999999999996E-2</c:v>
                </c:pt>
                <c:pt idx="38">
                  <c:v>7.8799999999999995E-2</c:v>
                </c:pt>
                <c:pt idx="39">
                  <c:v>8.1000000000000003E-2</c:v>
                </c:pt>
                <c:pt idx="40">
                  <c:v>7.0499999999999993E-2</c:v>
                </c:pt>
                <c:pt idx="41">
                  <c:v>6.9699999999999998E-2</c:v>
                </c:pt>
                <c:pt idx="42">
                  <c:v>5.21E-2</c:v>
                </c:pt>
                <c:pt idx="43">
                  <c:v>7.3400000000000007E-2</c:v>
                </c:pt>
                <c:pt idx="44">
                  <c:v>6.25E-2</c:v>
                </c:pt>
                <c:pt idx="45">
                  <c:v>5.5300000000000002E-2</c:v>
                </c:pt>
                <c:pt idx="46">
                  <c:v>5.57E-2</c:v>
                </c:pt>
                <c:pt idx="47">
                  <c:v>4.0399999999999998E-2</c:v>
                </c:pt>
                <c:pt idx="48">
                  <c:v>2.98E-2</c:v>
                </c:pt>
                <c:pt idx="49">
                  <c:v>3.6799999999999999E-2</c:v>
                </c:pt>
                <c:pt idx="50">
                  <c:v>3.2199999999999999E-2</c:v>
                </c:pt>
                <c:pt idx="51">
                  <c:v>2.86E-2</c:v>
                </c:pt>
                <c:pt idx="52">
                  <c:v>3.5400000000000001E-2</c:v>
                </c:pt>
                <c:pt idx="53">
                  <c:v>2.8400000000000002E-2</c:v>
                </c:pt>
                <c:pt idx="54">
                  <c:v>2.98E-2</c:v>
                </c:pt>
                <c:pt idx="55">
                  <c:v>2.8299999999999999E-2</c:v>
                </c:pt>
                <c:pt idx="56">
                  <c:v>2.7699999999999999E-2</c:v>
                </c:pt>
                <c:pt idx="57">
                  <c:v>2.0799999999999999E-2</c:v>
                </c:pt>
                <c:pt idx="58">
                  <c:v>2.3199999999999998E-2</c:v>
                </c:pt>
                <c:pt idx="59">
                  <c:v>1.61E-2</c:v>
                </c:pt>
                <c:pt idx="60">
                  <c:v>1.11E-2</c:v>
                </c:pt>
                <c:pt idx="61">
                  <c:v>1.12E-2</c:v>
                </c:pt>
                <c:pt idx="62">
                  <c:v>1.12E-2</c:v>
                </c:pt>
                <c:pt idx="63">
                  <c:v>9.1000000000000004E-3</c:v>
                </c:pt>
                <c:pt idx="64">
                  <c:v>1.21E-2</c:v>
                </c:pt>
                <c:pt idx="65">
                  <c:v>7.7000000000000002E-3</c:v>
                </c:pt>
                <c:pt idx="66">
                  <c:v>5.7000000000000002E-3</c:v>
                </c:pt>
              </c:numCache>
            </c:numRef>
          </c:val>
        </c:ser>
        <c:dLbls>
          <c:showLegendKey val="0"/>
          <c:showVal val="0"/>
          <c:showCatName val="0"/>
          <c:showSerName val="0"/>
          <c:showPercent val="0"/>
          <c:showBubbleSize val="0"/>
        </c:dLbls>
        <c:gapWidth val="20"/>
        <c:overlap val="100"/>
        <c:axId val="453319296"/>
        <c:axId val="455147904"/>
      </c:barChart>
      <c:catAx>
        <c:axId val="453319296"/>
        <c:scaling>
          <c:orientation val="minMax"/>
        </c:scaling>
        <c:delete val="0"/>
        <c:axPos val="b"/>
        <c:numFmt formatCode="General" sourceLinked="1"/>
        <c:majorTickMark val="none"/>
        <c:minorTickMark val="none"/>
        <c:tickLblPos val="nextTo"/>
        <c:crossAx val="455147904"/>
        <c:crosses val="autoZero"/>
        <c:auto val="1"/>
        <c:lblAlgn val="ctr"/>
        <c:lblOffset val="100"/>
        <c:tickLblSkip val="2"/>
        <c:noMultiLvlLbl val="0"/>
      </c:catAx>
      <c:valAx>
        <c:axId val="455147904"/>
        <c:scaling>
          <c:orientation val="minMax"/>
        </c:scaling>
        <c:delete val="0"/>
        <c:axPos val="l"/>
        <c:majorGridlines/>
        <c:numFmt formatCode="0%" sourceLinked="1"/>
        <c:majorTickMark val="none"/>
        <c:minorTickMark val="none"/>
        <c:tickLblPos val="nextTo"/>
        <c:crossAx val="453319296"/>
        <c:crosses val="autoZero"/>
        <c:crossBetween val="between"/>
      </c:valAx>
    </c:plotArea>
    <c:legend>
      <c:legendPos val="t"/>
      <c:layout>
        <c:manualLayout>
          <c:xMode val="edge"/>
          <c:yMode val="edge"/>
          <c:x val="0"/>
          <c:y val="6.9490671774136328E-2"/>
          <c:w val="0.99038419766494701"/>
          <c:h val="0.1217723629140952"/>
        </c:manualLayout>
      </c:layout>
      <c:overlay val="0"/>
    </c:legend>
    <c:plotVisOnly val="1"/>
    <c:dispBlanksAs val="gap"/>
    <c:showDLblsOverMax val="0"/>
  </c:chart>
  <c:spPr>
    <a:ln>
      <a:noFill/>
    </a:ln>
  </c:spPr>
  <c:txPr>
    <a:bodyPr/>
    <a:lstStyle/>
    <a:p>
      <a:pPr>
        <a:defRPr sz="14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54897085232767"/>
          <c:y val="2.0397334948516047E-2"/>
          <c:w val="0.86051906340654782"/>
          <c:h val="0.81864486169998241"/>
        </c:manualLayout>
      </c:layout>
      <c:areaChart>
        <c:grouping val="stacked"/>
        <c:varyColors val="0"/>
        <c:ser>
          <c:idx val="4"/>
          <c:order val="2"/>
          <c:cat>
            <c:multiLvlStrRef>
              <c:f>'reis_download(1)'!$D$45:$AR$45</c:f>
            </c:multiLvlStrRef>
          </c:cat>
          <c:val>
            <c:numRef>
              <c:f>'reis_download(1)'!$D$46:$AR$46</c:f>
            </c:numRef>
          </c:val>
        </c:ser>
        <c:ser>
          <c:idx val="5"/>
          <c:order val="3"/>
          <c:spPr>
            <a:ln w="25400">
              <a:noFill/>
            </a:ln>
          </c:spPr>
          <c:cat>
            <c:multiLvlStrRef>
              <c:f>'reis_download(1)'!$D$45:$AR$45</c:f>
            </c:multiLvlStrRef>
          </c:cat>
          <c:val>
            <c:numRef>
              <c:f>'reis_download(1)'!$D$47:$AR$47</c:f>
            </c:numRef>
          </c:val>
        </c:ser>
        <c:ser>
          <c:idx val="6"/>
          <c:order val="4"/>
          <c:spPr>
            <a:ln w="25400">
              <a:noFill/>
            </a:ln>
          </c:spPr>
          <c:cat>
            <c:multiLvlStrRef>
              <c:f>'reis_download(1)'!$D$45:$AR$45</c:f>
            </c:multiLvlStrRef>
          </c:cat>
          <c:val>
            <c:numRef>
              <c:f>'reis_download(1)'!$D$48:$AR$48</c:f>
            </c:numRef>
          </c:val>
        </c:ser>
        <c:ser>
          <c:idx val="0"/>
          <c:order val="0"/>
          <c:cat>
            <c:numRef>
              <c:f>'reis_download(1)'!$D$45:$AR$45</c:f>
              <c:numCache>
                <c:formatCode>General</c:formatCode>
                <c:ptCount val="41"/>
                <c:pt idx="0">
                  <c:v>1969</c:v>
                </c:pt>
                <c:pt idx="1">
                  <c:v>1970</c:v>
                </c:pt>
                <c:pt idx="2">
                  <c:v>1971</c:v>
                </c:pt>
                <c:pt idx="3">
                  <c:v>1972</c:v>
                </c:pt>
                <c:pt idx="4">
                  <c:v>1973</c:v>
                </c:pt>
                <c:pt idx="5">
                  <c:v>1974</c:v>
                </c:pt>
                <c:pt idx="6">
                  <c:v>1975</c:v>
                </c:pt>
                <c:pt idx="7">
                  <c:v>1976</c:v>
                </c:pt>
                <c:pt idx="8">
                  <c:v>1977</c:v>
                </c:pt>
                <c:pt idx="9">
                  <c:v>1978</c:v>
                </c:pt>
                <c:pt idx="10">
                  <c:v>1979</c:v>
                </c:pt>
                <c:pt idx="11">
                  <c:v>1980</c:v>
                </c:pt>
                <c:pt idx="12">
                  <c:v>1981</c:v>
                </c:pt>
                <c:pt idx="13">
                  <c:v>1982</c:v>
                </c:pt>
                <c:pt idx="14">
                  <c:v>1983</c:v>
                </c:pt>
                <c:pt idx="15">
                  <c:v>1984</c:v>
                </c:pt>
                <c:pt idx="16">
                  <c:v>1985</c:v>
                </c:pt>
                <c:pt idx="17">
                  <c:v>1986</c:v>
                </c:pt>
                <c:pt idx="18">
                  <c:v>1987</c:v>
                </c:pt>
                <c:pt idx="19">
                  <c:v>1988</c:v>
                </c:pt>
                <c:pt idx="20">
                  <c:v>1989</c:v>
                </c:pt>
                <c:pt idx="21">
                  <c:v>1990</c:v>
                </c:pt>
                <c:pt idx="22">
                  <c:v>1991</c:v>
                </c:pt>
                <c:pt idx="23">
                  <c:v>1992</c:v>
                </c:pt>
                <c:pt idx="24">
                  <c:v>1993</c:v>
                </c:pt>
                <c:pt idx="25">
                  <c:v>1994</c:v>
                </c:pt>
                <c:pt idx="26">
                  <c:v>1995</c:v>
                </c:pt>
                <c:pt idx="27">
                  <c:v>1996</c:v>
                </c:pt>
                <c:pt idx="28">
                  <c:v>1997</c:v>
                </c:pt>
                <c:pt idx="29">
                  <c:v>1998</c:v>
                </c:pt>
                <c:pt idx="30">
                  <c:v>1999</c:v>
                </c:pt>
                <c:pt idx="31">
                  <c:v>2000</c:v>
                </c:pt>
                <c:pt idx="32">
                  <c:v>2001</c:v>
                </c:pt>
                <c:pt idx="33">
                  <c:v>2002</c:v>
                </c:pt>
                <c:pt idx="34">
                  <c:v>2003</c:v>
                </c:pt>
                <c:pt idx="35">
                  <c:v>2004</c:v>
                </c:pt>
                <c:pt idx="36">
                  <c:v>2005</c:v>
                </c:pt>
                <c:pt idx="37">
                  <c:v>2006</c:v>
                </c:pt>
                <c:pt idx="38">
                  <c:v>2007</c:v>
                </c:pt>
                <c:pt idx="39">
                  <c:v>2008</c:v>
                </c:pt>
                <c:pt idx="40">
                  <c:v>2009</c:v>
                </c:pt>
              </c:numCache>
            </c:numRef>
          </c:cat>
          <c:val>
            <c:numRef>
              <c:f>'reis_download(1)'!$D$46:$AR$46</c:f>
              <c:numCache>
                <c:formatCode>General</c:formatCode>
                <c:ptCount val="41"/>
                <c:pt idx="0">
                  <c:v>78722000</c:v>
                </c:pt>
                <c:pt idx="1">
                  <c:v>78793000</c:v>
                </c:pt>
                <c:pt idx="2">
                  <c:v>78812000</c:v>
                </c:pt>
                <c:pt idx="3">
                  <c:v>80992000</c:v>
                </c:pt>
                <c:pt idx="4">
                  <c:v>84657000</c:v>
                </c:pt>
                <c:pt idx="5">
                  <c:v>86086000</c:v>
                </c:pt>
                <c:pt idx="6">
                  <c:v>84604000</c:v>
                </c:pt>
                <c:pt idx="7">
                  <c:v>86966000</c:v>
                </c:pt>
                <c:pt idx="8">
                  <c:v>89963000</c:v>
                </c:pt>
                <c:pt idx="9">
                  <c:v>94328000</c:v>
                </c:pt>
                <c:pt idx="10">
                  <c:v>97408000</c:v>
                </c:pt>
                <c:pt idx="11">
                  <c:v>97646000</c:v>
                </c:pt>
                <c:pt idx="12">
                  <c:v>98344000</c:v>
                </c:pt>
                <c:pt idx="13">
                  <c:v>96841000</c:v>
                </c:pt>
                <c:pt idx="14">
                  <c:v>97636000</c:v>
                </c:pt>
                <c:pt idx="15">
                  <c:v>102080000</c:v>
                </c:pt>
                <c:pt idx="16">
                  <c:v>104616000</c:v>
                </c:pt>
                <c:pt idx="17">
                  <c:v>106505000</c:v>
                </c:pt>
                <c:pt idx="18">
                  <c:v>109399000</c:v>
                </c:pt>
                <c:pt idx="19">
                  <c:v>112486000</c:v>
                </c:pt>
                <c:pt idx="20">
                  <c:v>115124000</c:v>
                </c:pt>
                <c:pt idx="21">
                  <c:v>116544000</c:v>
                </c:pt>
                <c:pt idx="22">
                  <c:v>115086000</c:v>
                </c:pt>
                <c:pt idx="23">
                  <c:v>115666000</c:v>
                </c:pt>
                <c:pt idx="24">
                  <c:v>117717000</c:v>
                </c:pt>
                <c:pt idx="25">
                  <c:v>120568000</c:v>
                </c:pt>
                <c:pt idx="26">
                  <c:v>123412000</c:v>
                </c:pt>
                <c:pt idx="27">
                  <c:v>125711000</c:v>
                </c:pt>
                <c:pt idx="28">
                  <c:v>128681000</c:v>
                </c:pt>
                <c:pt idx="29">
                  <c:v>131920000</c:v>
                </c:pt>
                <c:pt idx="30">
                  <c:v>134766000</c:v>
                </c:pt>
                <c:pt idx="31">
                  <c:v>137610000</c:v>
                </c:pt>
                <c:pt idx="32">
                  <c:v>137322000</c:v>
                </c:pt>
                <c:pt idx="33">
                  <c:v>136269000</c:v>
                </c:pt>
                <c:pt idx="34">
                  <c:v>136065000</c:v>
                </c:pt>
                <c:pt idx="35">
                  <c:v>137591000</c:v>
                </c:pt>
                <c:pt idx="36">
                  <c:v>139554000</c:v>
                </c:pt>
                <c:pt idx="37">
                  <c:v>141916000</c:v>
                </c:pt>
                <c:pt idx="38">
                  <c:v>143526000</c:v>
                </c:pt>
                <c:pt idx="39">
                  <c:v>143024000</c:v>
                </c:pt>
                <c:pt idx="40">
                  <c:v>136736000</c:v>
                </c:pt>
              </c:numCache>
            </c:numRef>
          </c:val>
        </c:ser>
        <c:ser>
          <c:idx val="1"/>
          <c:order val="1"/>
          <c:cat>
            <c:numRef>
              <c:f>'reis_download(1)'!$D$45:$AR$45</c:f>
              <c:numCache>
                <c:formatCode>General</c:formatCode>
                <c:ptCount val="41"/>
                <c:pt idx="0">
                  <c:v>1969</c:v>
                </c:pt>
                <c:pt idx="1">
                  <c:v>1970</c:v>
                </c:pt>
                <c:pt idx="2">
                  <c:v>1971</c:v>
                </c:pt>
                <c:pt idx="3">
                  <c:v>1972</c:v>
                </c:pt>
                <c:pt idx="4">
                  <c:v>1973</c:v>
                </c:pt>
                <c:pt idx="5">
                  <c:v>1974</c:v>
                </c:pt>
                <c:pt idx="6">
                  <c:v>1975</c:v>
                </c:pt>
                <c:pt idx="7">
                  <c:v>1976</c:v>
                </c:pt>
                <c:pt idx="8">
                  <c:v>1977</c:v>
                </c:pt>
                <c:pt idx="9">
                  <c:v>1978</c:v>
                </c:pt>
                <c:pt idx="10">
                  <c:v>1979</c:v>
                </c:pt>
                <c:pt idx="11">
                  <c:v>1980</c:v>
                </c:pt>
                <c:pt idx="12">
                  <c:v>1981</c:v>
                </c:pt>
                <c:pt idx="13">
                  <c:v>1982</c:v>
                </c:pt>
                <c:pt idx="14">
                  <c:v>1983</c:v>
                </c:pt>
                <c:pt idx="15">
                  <c:v>1984</c:v>
                </c:pt>
                <c:pt idx="16">
                  <c:v>1985</c:v>
                </c:pt>
                <c:pt idx="17">
                  <c:v>1986</c:v>
                </c:pt>
                <c:pt idx="18">
                  <c:v>1987</c:v>
                </c:pt>
                <c:pt idx="19">
                  <c:v>1988</c:v>
                </c:pt>
                <c:pt idx="20">
                  <c:v>1989</c:v>
                </c:pt>
                <c:pt idx="21">
                  <c:v>1990</c:v>
                </c:pt>
                <c:pt idx="22">
                  <c:v>1991</c:v>
                </c:pt>
                <c:pt idx="23">
                  <c:v>1992</c:v>
                </c:pt>
                <c:pt idx="24">
                  <c:v>1993</c:v>
                </c:pt>
                <c:pt idx="25">
                  <c:v>1994</c:v>
                </c:pt>
                <c:pt idx="26">
                  <c:v>1995</c:v>
                </c:pt>
                <c:pt idx="27">
                  <c:v>1996</c:v>
                </c:pt>
                <c:pt idx="28">
                  <c:v>1997</c:v>
                </c:pt>
                <c:pt idx="29">
                  <c:v>1998</c:v>
                </c:pt>
                <c:pt idx="30">
                  <c:v>1999</c:v>
                </c:pt>
                <c:pt idx="31">
                  <c:v>2000</c:v>
                </c:pt>
                <c:pt idx="32">
                  <c:v>2001</c:v>
                </c:pt>
                <c:pt idx="33">
                  <c:v>2002</c:v>
                </c:pt>
                <c:pt idx="34">
                  <c:v>2003</c:v>
                </c:pt>
                <c:pt idx="35">
                  <c:v>2004</c:v>
                </c:pt>
                <c:pt idx="36">
                  <c:v>2005</c:v>
                </c:pt>
                <c:pt idx="37">
                  <c:v>2006</c:v>
                </c:pt>
                <c:pt idx="38">
                  <c:v>2007</c:v>
                </c:pt>
                <c:pt idx="39">
                  <c:v>2008</c:v>
                </c:pt>
                <c:pt idx="40">
                  <c:v>2009</c:v>
                </c:pt>
              </c:numCache>
            </c:numRef>
          </c:cat>
          <c:val>
            <c:numRef>
              <c:f>'reis_download(1)'!$D$47:$AR$47</c:f>
              <c:numCache>
                <c:formatCode>General</c:formatCode>
                <c:ptCount val="41"/>
                <c:pt idx="0">
                  <c:v>9580200</c:v>
                </c:pt>
                <c:pt idx="1">
                  <c:v>9767600</c:v>
                </c:pt>
                <c:pt idx="2">
                  <c:v>10085400</c:v>
                </c:pt>
                <c:pt idx="3">
                  <c:v>10676200</c:v>
                </c:pt>
                <c:pt idx="4">
                  <c:v>11143500</c:v>
                </c:pt>
                <c:pt idx="5">
                  <c:v>11413800</c:v>
                </c:pt>
                <c:pt idx="6">
                  <c:v>11708600</c:v>
                </c:pt>
                <c:pt idx="7">
                  <c:v>12074200</c:v>
                </c:pt>
                <c:pt idx="8">
                  <c:v>12563200</c:v>
                </c:pt>
                <c:pt idx="9">
                  <c:v>12870600</c:v>
                </c:pt>
                <c:pt idx="10">
                  <c:v>13248100</c:v>
                </c:pt>
                <c:pt idx="11">
                  <c:v>13842200</c:v>
                </c:pt>
                <c:pt idx="12">
                  <c:v>14076000</c:v>
                </c:pt>
                <c:pt idx="13">
                  <c:v>14858300</c:v>
                </c:pt>
                <c:pt idx="14">
                  <c:v>15420700</c:v>
                </c:pt>
                <c:pt idx="15">
                  <c:v>15940100</c:v>
                </c:pt>
                <c:pt idx="16">
                  <c:v>16721700</c:v>
                </c:pt>
                <c:pt idx="17">
                  <c:v>17345300</c:v>
                </c:pt>
                <c:pt idx="18">
                  <c:v>17838400</c:v>
                </c:pt>
                <c:pt idx="19">
                  <c:v>18798900</c:v>
                </c:pt>
                <c:pt idx="20">
                  <c:v>18781800</c:v>
                </c:pt>
                <c:pt idx="21">
                  <c:v>19553900</c:v>
                </c:pt>
                <c:pt idx="22">
                  <c:v>20332800</c:v>
                </c:pt>
                <c:pt idx="23">
                  <c:v>20309100</c:v>
                </c:pt>
                <c:pt idx="24">
                  <c:v>20784400</c:v>
                </c:pt>
                <c:pt idx="25">
                  <c:v>21383600</c:v>
                </c:pt>
                <c:pt idx="26">
                  <c:v>22263800</c:v>
                </c:pt>
                <c:pt idx="27">
                  <c:v>23140200</c:v>
                </c:pt>
                <c:pt idx="28">
                  <c:v>23648200</c:v>
                </c:pt>
                <c:pt idx="29">
                  <c:v>24312200</c:v>
                </c:pt>
                <c:pt idx="30">
                  <c:v>24528300</c:v>
                </c:pt>
                <c:pt idx="31">
                  <c:v>25536800</c:v>
                </c:pt>
                <c:pt idx="32">
                  <c:v>25998200</c:v>
                </c:pt>
                <c:pt idx="33">
                  <c:v>26762100</c:v>
                </c:pt>
                <c:pt idx="34">
                  <c:v>28001500</c:v>
                </c:pt>
                <c:pt idx="35">
                  <c:v>29541700</c:v>
                </c:pt>
                <c:pt idx="36">
                  <c:v>31122400</c:v>
                </c:pt>
                <c:pt idx="37">
                  <c:v>32381600</c:v>
                </c:pt>
                <c:pt idx="38">
                  <c:v>34459700</c:v>
                </c:pt>
                <c:pt idx="39">
                  <c:v>34683200</c:v>
                </c:pt>
                <c:pt idx="40">
                  <c:v>35180200</c:v>
                </c:pt>
              </c:numCache>
            </c:numRef>
          </c:val>
        </c:ser>
        <c:dLbls>
          <c:showLegendKey val="0"/>
          <c:showVal val="0"/>
          <c:showCatName val="0"/>
          <c:showSerName val="0"/>
          <c:showPercent val="0"/>
          <c:showBubbleSize val="0"/>
        </c:dLbls>
        <c:axId val="432140672"/>
        <c:axId val="432142208"/>
      </c:areaChart>
      <c:dateAx>
        <c:axId val="432140672"/>
        <c:scaling>
          <c:orientation val="minMax"/>
        </c:scaling>
        <c:delete val="0"/>
        <c:axPos val="b"/>
        <c:numFmt formatCode="General" sourceLinked="0"/>
        <c:majorTickMark val="out"/>
        <c:minorTickMark val="none"/>
        <c:tickLblPos val="nextTo"/>
        <c:txPr>
          <a:bodyPr/>
          <a:lstStyle/>
          <a:p>
            <a:pPr>
              <a:defRPr sz="1400"/>
            </a:pPr>
            <a:endParaRPr lang="en-US"/>
          </a:p>
        </c:txPr>
        <c:crossAx val="432142208"/>
        <c:crosses val="autoZero"/>
        <c:auto val="0"/>
        <c:lblOffset val="100"/>
        <c:baseTimeUnit val="days"/>
      </c:dateAx>
      <c:valAx>
        <c:axId val="432142208"/>
        <c:scaling>
          <c:orientation val="minMax"/>
        </c:scaling>
        <c:delete val="0"/>
        <c:axPos val="l"/>
        <c:majorGridlines/>
        <c:numFmt formatCode="General" sourceLinked="1"/>
        <c:majorTickMark val="out"/>
        <c:minorTickMark val="none"/>
        <c:tickLblPos val="nextTo"/>
        <c:txPr>
          <a:bodyPr/>
          <a:lstStyle/>
          <a:p>
            <a:pPr>
              <a:defRPr sz="1400"/>
            </a:pPr>
            <a:endParaRPr lang="en-US"/>
          </a:p>
        </c:txPr>
        <c:crossAx val="432140672"/>
        <c:crosses val="autoZero"/>
        <c:crossBetween val="midCat"/>
        <c:dispUnits>
          <c:builtInUnit val="millions"/>
          <c:dispUnitsLbl>
            <c:layout/>
            <c:txPr>
              <a:bodyPr/>
              <a:lstStyle/>
              <a:p>
                <a:pPr>
                  <a:defRPr sz="1400"/>
                </a:pPr>
                <a:endParaRPr lang="en-US"/>
              </a:p>
            </c:txPr>
          </c:dispUnitsLbl>
        </c:dispUnits>
      </c:valAx>
    </c:plotArea>
    <c:plotVisOnly val="1"/>
    <c:dispBlanksAs val="zero"/>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scatterChart>
        <c:scatterStyle val="smoothMarker"/>
        <c:varyColors val="0"/>
        <c:ser>
          <c:idx val="3"/>
          <c:order val="0"/>
          <c:marker>
            <c:symbol val="none"/>
          </c:marker>
          <c:xVal>
            <c:numRef>
              <c:f>'reis_download(1)'!$D$45:$AR$45</c:f>
              <c:numCache>
                <c:formatCode>General</c:formatCode>
                <c:ptCount val="41"/>
                <c:pt idx="0">
                  <c:v>1969</c:v>
                </c:pt>
                <c:pt idx="1">
                  <c:v>1970</c:v>
                </c:pt>
                <c:pt idx="2">
                  <c:v>1971</c:v>
                </c:pt>
                <c:pt idx="3">
                  <c:v>1972</c:v>
                </c:pt>
                <c:pt idx="4">
                  <c:v>1973</c:v>
                </c:pt>
                <c:pt idx="5">
                  <c:v>1974</c:v>
                </c:pt>
                <c:pt idx="6">
                  <c:v>1975</c:v>
                </c:pt>
                <c:pt idx="7">
                  <c:v>1976</c:v>
                </c:pt>
                <c:pt idx="8">
                  <c:v>1977</c:v>
                </c:pt>
                <c:pt idx="9">
                  <c:v>1978</c:v>
                </c:pt>
                <c:pt idx="10">
                  <c:v>1979</c:v>
                </c:pt>
                <c:pt idx="11">
                  <c:v>1980</c:v>
                </c:pt>
                <c:pt idx="12">
                  <c:v>1981</c:v>
                </c:pt>
                <c:pt idx="13">
                  <c:v>1982</c:v>
                </c:pt>
                <c:pt idx="14">
                  <c:v>1983</c:v>
                </c:pt>
                <c:pt idx="15">
                  <c:v>1984</c:v>
                </c:pt>
                <c:pt idx="16">
                  <c:v>1985</c:v>
                </c:pt>
                <c:pt idx="17">
                  <c:v>1986</c:v>
                </c:pt>
                <c:pt idx="18">
                  <c:v>1987</c:v>
                </c:pt>
                <c:pt idx="19">
                  <c:v>1988</c:v>
                </c:pt>
                <c:pt idx="20">
                  <c:v>1989</c:v>
                </c:pt>
                <c:pt idx="21">
                  <c:v>1990</c:v>
                </c:pt>
                <c:pt idx="22">
                  <c:v>1991</c:v>
                </c:pt>
                <c:pt idx="23">
                  <c:v>1992</c:v>
                </c:pt>
                <c:pt idx="24">
                  <c:v>1993</c:v>
                </c:pt>
                <c:pt idx="25">
                  <c:v>1994</c:v>
                </c:pt>
                <c:pt idx="26">
                  <c:v>1995</c:v>
                </c:pt>
                <c:pt idx="27">
                  <c:v>1996</c:v>
                </c:pt>
                <c:pt idx="28">
                  <c:v>1997</c:v>
                </c:pt>
                <c:pt idx="29">
                  <c:v>1998</c:v>
                </c:pt>
                <c:pt idx="30">
                  <c:v>1999</c:v>
                </c:pt>
                <c:pt idx="31">
                  <c:v>2000</c:v>
                </c:pt>
                <c:pt idx="32">
                  <c:v>2001</c:v>
                </c:pt>
                <c:pt idx="33">
                  <c:v>2002</c:v>
                </c:pt>
                <c:pt idx="34">
                  <c:v>2003</c:v>
                </c:pt>
                <c:pt idx="35">
                  <c:v>2004</c:v>
                </c:pt>
                <c:pt idx="36">
                  <c:v>2005</c:v>
                </c:pt>
                <c:pt idx="37">
                  <c:v>2006</c:v>
                </c:pt>
                <c:pt idx="38">
                  <c:v>2007</c:v>
                </c:pt>
                <c:pt idx="39">
                  <c:v>2008</c:v>
                </c:pt>
                <c:pt idx="40">
                  <c:v>2009</c:v>
                </c:pt>
              </c:numCache>
            </c:numRef>
          </c:xVal>
          <c:yVal>
            <c:numRef>
              <c:f>'reis_download(1)'!$D$49:$AR$49</c:f>
              <c:numCache>
                <c:formatCode>General</c:formatCode>
                <c:ptCount val="41"/>
                <c:pt idx="0">
                  <c:v>0.12169660323670754</c:v>
                </c:pt>
                <c:pt idx="1">
                  <c:v>0.12396532686913812</c:v>
                </c:pt>
                <c:pt idx="2">
                  <c:v>0.12796782215906224</c:v>
                </c:pt>
                <c:pt idx="3">
                  <c:v>0.13181795732911888</c:v>
                </c:pt>
                <c:pt idx="4">
                  <c:v>0.13163117048796921</c:v>
                </c:pt>
                <c:pt idx="5">
                  <c:v>0.13258601863253025</c:v>
                </c:pt>
                <c:pt idx="6">
                  <c:v>0.13839298378327294</c:v>
                </c:pt>
                <c:pt idx="7">
                  <c:v>0.13883816663983625</c:v>
                </c:pt>
                <c:pt idx="8">
                  <c:v>0.13964852217022591</c:v>
                </c:pt>
                <c:pt idx="9">
                  <c:v>0.13644517004494974</c:v>
                </c:pt>
                <c:pt idx="10">
                  <c:v>0.13600628285151248</c:v>
                </c:pt>
                <c:pt idx="11">
                  <c:v>0.14175900702537741</c:v>
                </c:pt>
                <c:pt idx="12">
                  <c:v>0.14313023672008471</c:v>
                </c:pt>
                <c:pt idx="13">
                  <c:v>0.15342984892762512</c:v>
                </c:pt>
                <c:pt idx="14">
                  <c:v>0.15794071858740913</c:v>
                </c:pt>
                <c:pt idx="15">
                  <c:v>0.15615301724137931</c:v>
                </c:pt>
                <c:pt idx="16">
                  <c:v>0.15983883918330086</c:v>
                </c:pt>
                <c:pt idx="17">
                  <c:v>0.16285902070325337</c:v>
                </c:pt>
                <c:pt idx="18">
                  <c:v>0.16305816323732394</c:v>
                </c:pt>
                <c:pt idx="19">
                  <c:v>0.16712213075404939</c:v>
                </c:pt>
                <c:pt idx="20">
                  <c:v>0.16314408811368611</c:v>
                </c:pt>
                <c:pt idx="21">
                  <c:v>0.16778126716090094</c:v>
                </c:pt>
                <c:pt idx="22">
                  <c:v>0.17667483447161253</c:v>
                </c:pt>
                <c:pt idx="23">
                  <c:v>0.17558400912973571</c:v>
                </c:pt>
                <c:pt idx="24">
                  <c:v>0.17656243363320637</c:v>
                </c:pt>
                <c:pt idx="25">
                  <c:v>0.1773571760334417</c:v>
                </c:pt>
                <c:pt idx="26">
                  <c:v>0.18040222992901825</c:v>
                </c:pt>
                <c:pt idx="27">
                  <c:v>0.18407458376753041</c:v>
                </c:pt>
                <c:pt idx="28">
                  <c:v>0.18377382830410083</c:v>
                </c:pt>
                <c:pt idx="29">
                  <c:v>0.18429502728926644</c:v>
                </c:pt>
                <c:pt idx="30">
                  <c:v>0.18200658919905621</c:v>
                </c:pt>
                <c:pt idx="31">
                  <c:v>0.18557372283990989</c:v>
                </c:pt>
                <c:pt idx="32">
                  <c:v>0.18932290528830048</c:v>
                </c:pt>
                <c:pt idx="33">
                  <c:v>0.19639169583691091</c:v>
                </c:pt>
                <c:pt idx="34">
                  <c:v>0.20579502443685024</c:v>
                </c:pt>
                <c:pt idx="35">
                  <c:v>0.21470663052089406</c:v>
                </c:pt>
                <c:pt idx="36">
                  <c:v>0.22301331384267151</c:v>
                </c:pt>
                <c:pt idx="37">
                  <c:v>0.22817441303306182</c:v>
                </c:pt>
                <c:pt idx="38">
                  <c:v>0.24009378091774344</c:v>
                </c:pt>
                <c:pt idx="39">
                  <c:v>0.24249916097997667</c:v>
                </c:pt>
                <c:pt idx="40">
                  <c:v>0.2572855721975193</c:v>
                </c:pt>
              </c:numCache>
            </c:numRef>
          </c:yVal>
          <c:smooth val="1"/>
        </c:ser>
        <c:dLbls>
          <c:showLegendKey val="0"/>
          <c:showVal val="0"/>
          <c:showCatName val="0"/>
          <c:showSerName val="0"/>
          <c:showPercent val="0"/>
          <c:showBubbleSize val="0"/>
        </c:dLbls>
        <c:axId val="433043712"/>
        <c:axId val="433045504"/>
      </c:scatterChart>
      <c:valAx>
        <c:axId val="433043712"/>
        <c:scaling>
          <c:orientation val="minMax"/>
        </c:scaling>
        <c:delete val="0"/>
        <c:axPos val="b"/>
        <c:numFmt formatCode="General" sourceLinked="1"/>
        <c:majorTickMark val="out"/>
        <c:minorTickMark val="none"/>
        <c:tickLblPos val="nextTo"/>
        <c:crossAx val="433045504"/>
        <c:crosses val="autoZero"/>
        <c:crossBetween val="midCat"/>
      </c:valAx>
      <c:valAx>
        <c:axId val="433045504"/>
        <c:scaling>
          <c:orientation val="minMax"/>
          <c:max val="0.30000000000000032"/>
          <c:min val="0.1"/>
        </c:scaling>
        <c:delete val="0"/>
        <c:axPos val="l"/>
        <c:majorGridlines/>
        <c:numFmt formatCode="0%" sourceLinked="0"/>
        <c:majorTickMark val="out"/>
        <c:minorTickMark val="none"/>
        <c:tickLblPos val="nextTo"/>
        <c:crossAx val="433043712"/>
        <c:crosses val="autoZero"/>
        <c:crossBetween val="midCat"/>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aseline="0"/>
            </a:pPr>
            <a:r>
              <a:rPr lang="en-US" sz="2400" baseline="0" dirty="0" smtClean="0">
                <a:solidFill>
                  <a:schemeClr val="accent1"/>
                </a:solidFill>
              </a:rPr>
              <a:t>Micro-Businesses (Businesses with 0-4 Employees) in </a:t>
            </a:r>
            <a:r>
              <a:rPr lang="en-US" sz="2400" baseline="0" dirty="0">
                <a:solidFill>
                  <a:schemeClr val="accent1"/>
                </a:solidFill>
              </a:rPr>
              <a:t>the U.S., 2002-2010</a:t>
            </a:r>
          </a:p>
        </c:rich>
      </c:tx>
      <c:layout/>
      <c:overlay val="0"/>
    </c:title>
    <c:autoTitleDeleted val="0"/>
    <c:plotArea>
      <c:layout/>
      <c:barChart>
        <c:barDir val="col"/>
        <c:grouping val="clustered"/>
        <c:varyColors val="0"/>
        <c:ser>
          <c:idx val="0"/>
          <c:order val="0"/>
          <c:invertIfNegative val="0"/>
          <c:cat>
            <c:numRef>
              <c:f>Sheet1!$A$5:$A$13</c:f>
              <c:numCache>
                <c:formatCode>0</c:formatCode>
                <c:ptCount val="9"/>
                <c:pt idx="0">
                  <c:v>2002</c:v>
                </c:pt>
                <c:pt idx="1">
                  <c:v>2003</c:v>
                </c:pt>
                <c:pt idx="2">
                  <c:v>2004</c:v>
                </c:pt>
                <c:pt idx="3">
                  <c:v>2005</c:v>
                </c:pt>
                <c:pt idx="4">
                  <c:v>2006</c:v>
                </c:pt>
                <c:pt idx="5">
                  <c:v>2007</c:v>
                </c:pt>
                <c:pt idx="6">
                  <c:v>2008</c:v>
                </c:pt>
                <c:pt idx="7">
                  <c:v>2009</c:v>
                </c:pt>
                <c:pt idx="8">
                  <c:v>2010</c:v>
                </c:pt>
              </c:numCache>
            </c:numRef>
          </c:cat>
          <c:val>
            <c:numRef>
              <c:f>Sheet1!$E$15:$E$23</c:f>
              <c:numCache>
                <c:formatCode>#,##0</c:formatCode>
                <c:ptCount val="9"/>
                <c:pt idx="0">
                  <c:v>17711831</c:v>
                </c:pt>
                <c:pt idx="1">
                  <c:v>18713903</c:v>
                </c:pt>
                <c:pt idx="2">
                  <c:v>19589224</c:v>
                </c:pt>
                <c:pt idx="3">
                  <c:v>20458420</c:v>
                </c:pt>
                <c:pt idx="4">
                  <c:v>20834933</c:v>
                </c:pt>
                <c:pt idx="5">
                  <c:v>21775610</c:v>
                </c:pt>
                <c:pt idx="6">
                  <c:v>21417634</c:v>
                </c:pt>
                <c:pt idx="7">
                  <c:v>21761339</c:v>
                </c:pt>
                <c:pt idx="8">
                  <c:v>22175851</c:v>
                </c:pt>
              </c:numCache>
            </c:numRef>
          </c:val>
        </c:ser>
        <c:dLbls>
          <c:showLegendKey val="0"/>
          <c:showVal val="0"/>
          <c:showCatName val="0"/>
          <c:showSerName val="0"/>
          <c:showPercent val="0"/>
          <c:showBubbleSize val="0"/>
        </c:dLbls>
        <c:gapWidth val="150"/>
        <c:axId val="438374784"/>
        <c:axId val="438376320"/>
      </c:barChart>
      <c:catAx>
        <c:axId val="438374784"/>
        <c:scaling>
          <c:orientation val="minMax"/>
        </c:scaling>
        <c:delete val="0"/>
        <c:axPos val="b"/>
        <c:numFmt formatCode="0" sourceLinked="1"/>
        <c:majorTickMark val="out"/>
        <c:minorTickMark val="none"/>
        <c:tickLblPos val="nextTo"/>
        <c:txPr>
          <a:bodyPr/>
          <a:lstStyle/>
          <a:p>
            <a:pPr>
              <a:defRPr sz="1800"/>
            </a:pPr>
            <a:endParaRPr lang="en-US"/>
          </a:p>
        </c:txPr>
        <c:crossAx val="438376320"/>
        <c:crosses val="autoZero"/>
        <c:auto val="1"/>
        <c:lblAlgn val="ctr"/>
        <c:lblOffset val="100"/>
        <c:noMultiLvlLbl val="0"/>
      </c:catAx>
      <c:valAx>
        <c:axId val="438376320"/>
        <c:scaling>
          <c:orientation val="minMax"/>
        </c:scaling>
        <c:delete val="0"/>
        <c:axPos val="l"/>
        <c:majorGridlines/>
        <c:numFmt formatCode="#,##0" sourceLinked="1"/>
        <c:majorTickMark val="out"/>
        <c:minorTickMark val="none"/>
        <c:tickLblPos val="nextTo"/>
        <c:txPr>
          <a:bodyPr/>
          <a:lstStyle/>
          <a:p>
            <a:pPr>
              <a:defRPr sz="1600"/>
            </a:pPr>
            <a:endParaRPr lang="en-US"/>
          </a:p>
        </c:txPr>
        <c:crossAx val="438374784"/>
        <c:crosses val="autoZero"/>
        <c:crossBetween val="between"/>
        <c:dispUnits>
          <c:builtInUnit val="millions"/>
          <c:dispUnitsLbl>
            <c:layout>
              <c:manualLayout>
                <c:xMode val="edge"/>
                <c:yMode val="edge"/>
                <c:x val="8.8495575221238972E-3"/>
                <c:y val="0.38050101332270186"/>
              </c:manualLayout>
            </c:layout>
            <c:txPr>
              <a:bodyPr/>
              <a:lstStyle/>
              <a:p>
                <a:pPr>
                  <a:defRPr sz="1800"/>
                </a:pPr>
                <a:endParaRPr lang="en-US"/>
              </a:p>
            </c:txPr>
          </c:dispUnitsLbl>
        </c:dispUnits>
      </c:valAx>
    </c:plotArea>
    <c:plotVisOnly val="1"/>
    <c:dispBlanksAs val="gap"/>
    <c:showDLblsOverMax val="0"/>
  </c:chart>
  <c:txPr>
    <a:bodyPr/>
    <a:lstStyle/>
    <a:p>
      <a:pPr>
        <a:defRPr sz="1200" baseline="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aseline="0"/>
            </a:pPr>
            <a:r>
              <a:rPr lang="en-US" sz="2400" b="1" i="0" u="none" strike="noStrike" baseline="0" dirty="0" smtClean="0">
                <a:solidFill>
                  <a:schemeClr val="accent1"/>
                </a:solidFill>
              </a:rPr>
              <a:t>Businesses with No Paid Employees, 2002-2010</a:t>
            </a:r>
            <a:endParaRPr lang="en-US" sz="2400" b="1" i="0" baseline="0" dirty="0">
              <a:solidFill>
                <a:schemeClr val="accent1"/>
              </a:solidFill>
            </a:endParaRPr>
          </a:p>
        </c:rich>
      </c:tx>
      <c:layout/>
      <c:overlay val="0"/>
    </c:title>
    <c:autoTitleDeleted val="0"/>
    <c:plotArea>
      <c:layout/>
      <c:barChart>
        <c:barDir val="col"/>
        <c:grouping val="clustered"/>
        <c:varyColors val="0"/>
        <c:ser>
          <c:idx val="0"/>
          <c:order val="0"/>
          <c:invertIfNegative val="0"/>
          <c:cat>
            <c:numRef>
              <c:f>Sheet1!$A$5:$A$13</c:f>
              <c:numCache>
                <c:formatCode>0</c:formatCode>
                <c:ptCount val="9"/>
                <c:pt idx="0">
                  <c:v>2002</c:v>
                </c:pt>
                <c:pt idx="1">
                  <c:v>2003</c:v>
                </c:pt>
                <c:pt idx="2">
                  <c:v>2004</c:v>
                </c:pt>
                <c:pt idx="3">
                  <c:v>2005</c:v>
                </c:pt>
                <c:pt idx="4">
                  <c:v>2006</c:v>
                </c:pt>
                <c:pt idx="5">
                  <c:v>2007</c:v>
                </c:pt>
                <c:pt idx="6">
                  <c:v>2008</c:v>
                </c:pt>
                <c:pt idx="7">
                  <c:v>2009</c:v>
                </c:pt>
                <c:pt idx="8">
                  <c:v>2010</c:v>
                </c:pt>
              </c:numCache>
            </c:numRef>
          </c:cat>
          <c:val>
            <c:numRef>
              <c:f>Sheet1!$E$5:$E$13</c:f>
              <c:numCache>
                <c:formatCode>#,##0</c:formatCode>
                <c:ptCount val="9"/>
                <c:pt idx="0">
                  <c:v>17646062</c:v>
                </c:pt>
                <c:pt idx="1">
                  <c:v>18649114</c:v>
                </c:pt>
                <c:pt idx="2">
                  <c:v>19523741</c:v>
                </c:pt>
                <c:pt idx="3">
                  <c:v>20392068</c:v>
                </c:pt>
                <c:pt idx="4">
                  <c:v>20768555</c:v>
                </c:pt>
                <c:pt idx="5">
                  <c:v>21708021</c:v>
                </c:pt>
                <c:pt idx="6">
                  <c:v>21351320</c:v>
                </c:pt>
                <c:pt idx="7">
                  <c:v>21695828</c:v>
                </c:pt>
                <c:pt idx="8">
                  <c:v>22110628</c:v>
                </c:pt>
              </c:numCache>
            </c:numRef>
          </c:val>
        </c:ser>
        <c:dLbls>
          <c:showLegendKey val="0"/>
          <c:showVal val="0"/>
          <c:showCatName val="0"/>
          <c:showSerName val="0"/>
          <c:showPercent val="0"/>
          <c:showBubbleSize val="0"/>
        </c:dLbls>
        <c:gapWidth val="150"/>
        <c:axId val="438397568"/>
        <c:axId val="438415744"/>
      </c:barChart>
      <c:catAx>
        <c:axId val="438397568"/>
        <c:scaling>
          <c:orientation val="minMax"/>
        </c:scaling>
        <c:delete val="0"/>
        <c:axPos val="b"/>
        <c:numFmt formatCode="0" sourceLinked="1"/>
        <c:majorTickMark val="out"/>
        <c:minorTickMark val="none"/>
        <c:tickLblPos val="nextTo"/>
        <c:txPr>
          <a:bodyPr/>
          <a:lstStyle/>
          <a:p>
            <a:pPr>
              <a:defRPr sz="1800" baseline="0"/>
            </a:pPr>
            <a:endParaRPr lang="en-US"/>
          </a:p>
        </c:txPr>
        <c:crossAx val="438415744"/>
        <c:crosses val="autoZero"/>
        <c:auto val="1"/>
        <c:lblAlgn val="ctr"/>
        <c:lblOffset val="100"/>
        <c:noMultiLvlLbl val="0"/>
      </c:catAx>
      <c:valAx>
        <c:axId val="438415744"/>
        <c:scaling>
          <c:orientation val="minMax"/>
        </c:scaling>
        <c:delete val="0"/>
        <c:axPos val="l"/>
        <c:majorGridlines/>
        <c:numFmt formatCode="#,##0" sourceLinked="1"/>
        <c:majorTickMark val="out"/>
        <c:minorTickMark val="none"/>
        <c:tickLblPos val="nextTo"/>
        <c:txPr>
          <a:bodyPr/>
          <a:lstStyle/>
          <a:p>
            <a:pPr>
              <a:defRPr sz="1600" baseline="0"/>
            </a:pPr>
            <a:endParaRPr lang="en-US"/>
          </a:p>
        </c:txPr>
        <c:crossAx val="438397568"/>
        <c:crosses val="autoZero"/>
        <c:crossBetween val="between"/>
        <c:dispUnits>
          <c:builtInUnit val="millions"/>
          <c:dispUnitsLbl>
            <c:layout/>
            <c:tx>
              <c:rich>
                <a:bodyPr/>
                <a:lstStyle/>
                <a:p>
                  <a:pPr>
                    <a:defRPr sz="1600" baseline="0"/>
                  </a:pPr>
                  <a:r>
                    <a:rPr lang="en-US" sz="1600" baseline="0"/>
                    <a:t>Nonemployers in millions</a:t>
                  </a:r>
                </a:p>
              </c:rich>
            </c:tx>
          </c:dispUnitsLbl>
        </c:dispUnits>
      </c:valAx>
    </c:plotArea>
    <c:plotVisOnly val="1"/>
    <c:dispBlanksAs val="gap"/>
    <c:showDLblsOverMax val="0"/>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2-10-24T11:32:23.965" idx="16">
    <p:pos x="5616" y="192"/>
    <p:text>I adjusted font sizes on the chart</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2-10-24T11:32:50.278" idx="17">
    <p:pos x="5568" y="192"/>
    <p:text>adjusted fonts</p:text>
  </p:cm>
</p:cmLst>
</file>

<file path=ppt/drawings/drawing1.xml><?xml version="1.0" encoding="utf-8"?>
<c:userShapes xmlns:c="http://schemas.openxmlformats.org/drawingml/2006/chart">
  <cdr:relSizeAnchor xmlns:cdr="http://schemas.openxmlformats.org/drawingml/2006/chartDrawing">
    <cdr:from>
      <cdr:x>0.10526</cdr:x>
      <cdr:y>0.03077</cdr:y>
    </cdr:from>
    <cdr:to>
      <cdr:x>0.53509</cdr:x>
      <cdr:y>0.09231</cdr:y>
    </cdr:to>
    <cdr:sp macro="" textlink="">
      <cdr:nvSpPr>
        <cdr:cNvPr id="2" name="TextBox 1"/>
        <cdr:cNvSpPr txBox="1"/>
      </cdr:nvSpPr>
      <cdr:spPr>
        <a:xfrm xmlns:a="http://schemas.openxmlformats.org/drawingml/2006/main">
          <a:off x="914400" y="152400"/>
          <a:ext cx="37338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Source: Northeast Center for Rural </a:t>
          </a:r>
          <a:r>
            <a:rPr lang="en-US" dirty="0" smtClean="0"/>
            <a:t>D</a:t>
          </a:r>
          <a:r>
            <a:rPr lang="en-US" sz="1100" dirty="0" smtClean="0"/>
            <a:t>evelopment, 2011</a:t>
          </a:r>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0.39474</cdr:x>
      <cdr:y>0.71429</cdr:y>
    </cdr:from>
    <cdr:to>
      <cdr:x>0.51779</cdr:x>
      <cdr:y>0.84892</cdr:y>
    </cdr:to>
    <cdr:sp macro="" textlink="">
      <cdr:nvSpPr>
        <cdr:cNvPr id="2" name="TextBox 19"/>
        <cdr:cNvSpPr txBox="1"/>
      </cdr:nvSpPr>
      <cdr:spPr>
        <a:xfrm xmlns:a="http://schemas.openxmlformats.org/drawingml/2006/main">
          <a:off x="3429000" y="3429000"/>
          <a:ext cx="1068947" cy="64633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ctr"/>
          <a:r>
            <a:rPr lang="en-US" dirty="0" smtClean="0"/>
            <a:t>1.4% avg.</a:t>
          </a:r>
        </a:p>
        <a:p xmlns:a="http://schemas.openxmlformats.org/drawingml/2006/main">
          <a:pPr algn="ctr"/>
          <a:r>
            <a:rPr lang="en-US" dirty="0" smtClean="0"/>
            <a:t> growth</a:t>
          </a:r>
          <a:endParaRPr lang="en-US" dirty="0"/>
        </a:p>
      </cdr:txBody>
    </cdr:sp>
  </cdr:relSizeAnchor>
  <cdr:relSizeAnchor xmlns:cdr="http://schemas.openxmlformats.org/drawingml/2006/chartDrawing">
    <cdr:from>
      <cdr:x>0.39474</cdr:x>
      <cdr:y>0.65079</cdr:y>
    </cdr:from>
    <cdr:to>
      <cdr:x>0.52632</cdr:x>
      <cdr:y>0.85714</cdr:y>
    </cdr:to>
    <cdr:sp macro="" textlink="">
      <cdr:nvSpPr>
        <cdr:cNvPr id="3" name="Oval 2"/>
        <cdr:cNvSpPr/>
      </cdr:nvSpPr>
      <cdr:spPr>
        <a:xfrm xmlns:a="http://schemas.openxmlformats.org/drawingml/2006/main">
          <a:off x="3429027" y="3124201"/>
          <a:ext cx="1142973" cy="990586"/>
        </a:xfrm>
        <a:prstGeom xmlns:a="http://schemas.openxmlformats.org/drawingml/2006/main" prst="ellipse">
          <a:avLst/>
        </a:prstGeom>
        <a:noFill xmlns:a="http://schemas.openxmlformats.org/drawingml/2006/main"/>
        <a:ln xmlns:a="http://schemas.openxmlformats.org/drawingml/2006/main" w="1270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xmlns:a="http://schemas.openxmlformats.org/drawingml/2006/main">
          <a:pPr algn="ctr"/>
          <a:endParaRPr lang="en-US"/>
        </a:p>
      </cdr:txBody>
    </cdr:sp>
  </cdr:relSizeAnchor>
  <cdr:relSizeAnchor xmlns:cdr="http://schemas.openxmlformats.org/drawingml/2006/chartDrawing">
    <cdr:from>
      <cdr:x>0.77193</cdr:x>
      <cdr:y>0.01587</cdr:y>
    </cdr:from>
    <cdr:to>
      <cdr:x>0.89498</cdr:x>
      <cdr:y>0.15051</cdr:y>
    </cdr:to>
    <cdr:sp macro="" textlink="">
      <cdr:nvSpPr>
        <cdr:cNvPr id="4" name="TextBox 20"/>
        <cdr:cNvSpPr txBox="1"/>
      </cdr:nvSpPr>
      <cdr:spPr>
        <a:xfrm xmlns:a="http://schemas.openxmlformats.org/drawingml/2006/main">
          <a:off x="6705600" y="76200"/>
          <a:ext cx="1068910" cy="646353"/>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ctr"/>
          <a:r>
            <a:rPr lang="en-US" dirty="0" smtClean="0"/>
            <a:t>3.5% avg.</a:t>
          </a:r>
        </a:p>
        <a:p xmlns:a="http://schemas.openxmlformats.org/drawingml/2006/main">
          <a:pPr algn="ctr"/>
          <a:r>
            <a:rPr lang="en-US" dirty="0" smtClean="0"/>
            <a:t> growth</a:t>
          </a:r>
          <a:endParaRPr lang="en-US" dirty="0"/>
        </a:p>
      </cdr:txBody>
    </cdr:sp>
  </cdr:relSizeAnchor>
  <cdr:relSizeAnchor xmlns:cdr="http://schemas.openxmlformats.org/drawingml/2006/chartDrawing">
    <cdr:from>
      <cdr:x>0.76316</cdr:x>
      <cdr:y>2.08307E-7</cdr:y>
    </cdr:from>
    <cdr:to>
      <cdr:x>0.89474</cdr:x>
      <cdr:y>0.20635</cdr:y>
    </cdr:to>
    <cdr:sp macro="" textlink="">
      <cdr:nvSpPr>
        <cdr:cNvPr id="5" name="Oval 4"/>
        <cdr:cNvSpPr/>
      </cdr:nvSpPr>
      <cdr:spPr>
        <a:xfrm xmlns:a="http://schemas.openxmlformats.org/drawingml/2006/main">
          <a:off x="6629400" y="1"/>
          <a:ext cx="1143027" cy="990604"/>
        </a:xfrm>
        <a:prstGeom xmlns:a="http://schemas.openxmlformats.org/drawingml/2006/main" prst="ellipse">
          <a:avLst/>
        </a:prstGeom>
        <a:noFill xmlns:a="http://schemas.openxmlformats.org/drawingml/2006/main"/>
        <a:ln xmlns:a="http://schemas.openxmlformats.org/drawingml/2006/main" w="1270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en-US"/>
        </a:p>
      </cdr:txBody>
    </cdr:sp>
  </cdr:relSizeAnchor>
  <cdr:relSizeAnchor xmlns:cdr="http://schemas.openxmlformats.org/drawingml/2006/chartDrawing">
    <cdr:from>
      <cdr:x>0.11404</cdr:x>
      <cdr:y>0.06349</cdr:y>
    </cdr:from>
    <cdr:to>
      <cdr:x>0.54386</cdr:x>
      <cdr:y>0.12698</cdr:y>
    </cdr:to>
    <cdr:sp macro="" textlink="">
      <cdr:nvSpPr>
        <cdr:cNvPr id="6" name="TextBox 1"/>
        <cdr:cNvSpPr txBox="1"/>
      </cdr:nvSpPr>
      <cdr:spPr>
        <a:xfrm xmlns:a="http://schemas.openxmlformats.org/drawingml/2006/main">
          <a:off x="990600" y="304800"/>
          <a:ext cx="37338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Georgia"/>
            </a:defRPr>
          </a:lvl1pPr>
          <a:lvl2pPr marL="457200" indent="0">
            <a:defRPr sz="1100">
              <a:latin typeface="Georgia"/>
            </a:defRPr>
          </a:lvl2pPr>
          <a:lvl3pPr marL="914400" indent="0">
            <a:defRPr sz="1100">
              <a:latin typeface="Georgia"/>
            </a:defRPr>
          </a:lvl3pPr>
          <a:lvl4pPr marL="1371600" indent="0">
            <a:defRPr sz="1100">
              <a:latin typeface="Georgia"/>
            </a:defRPr>
          </a:lvl4pPr>
          <a:lvl5pPr marL="1828800" indent="0">
            <a:defRPr sz="1100">
              <a:latin typeface="Georgia"/>
            </a:defRPr>
          </a:lvl5pPr>
          <a:lvl6pPr marL="2286000" indent="0">
            <a:defRPr sz="1100">
              <a:latin typeface="Georgia"/>
            </a:defRPr>
          </a:lvl6pPr>
          <a:lvl7pPr marL="2743200" indent="0">
            <a:defRPr sz="1100">
              <a:latin typeface="Georgia"/>
            </a:defRPr>
          </a:lvl7pPr>
          <a:lvl8pPr marL="3200400" indent="0">
            <a:defRPr sz="1100">
              <a:latin typeface="Georgia"/>
            </a:defRPr>
          </a:lvl8pPr>
          <a:lvl9pPr marL="3657600" indent="0">
            <a:defRPr sz="1100">
              <a:latin typeface="Georgia"/>
            </a:defRPr>
          </a:lvl9pPr>
        </a:lstStyle>
        <a:p xmlns:a="http://schemas.openxmlformats.org/drawingml/2006/main">
          <a:r>
            <a:rPr lang="en-US" sz="1100" dirty="0" smtClean="0"/>
            <a:t>Source: Northeast Center for Rural </a:t>
          </a:r>
          <a:r>
            <a:rPr lang="en-US" dirty="0" smtClean="0"/>
            <a:t>D</a:t>
          </a:r>
          <a:r>
            <a:rPr lang="en-US" sz="1100" dirty="0" smtClean="0"/>
            <a:t>evelopment, 2011</a:t>
          </a:r>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ED711C4-49A0-41C0-B423-8B5473BD3910}" type="datetimeFigureOut">
              <a:rPr lang="en-US" smtClean="0"/>
              <a:pPr/>
              <a:t>6/13/2014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E864C9C-DE04-408F-AF76-B08CB8F09171}" type="slidenum">
              <a:rPr lang="en-US" smtClean="0"/>
              <a:pPr/>
              <a:t>‹#›</a:t>
            </a:fld>
            <a:endParaRPr lang="en-US"/>
          </a:p>
        </p:txBody>
      </p:sp>
    </p:spTree>
    <p:extLst>
      <p:ext uri="{BB962C8B-B14F-4D97-AF65-F5344CB8AC3E}">
        <p14:creationId xmlns:p14="http://schemas.microsoft.com/office/powerpoint/2010/main" val="3047943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864C9C-DE04-408F-AF76-B08CB8F09171}" type="slidenum">
              <a:rPr lang="en-US" smtClean="0"/>
              <a:pPr/>
              <a:t>1</a:t>
            </a:fld>
            <a:endParaRPr lang="en-US"/>
          </a:p>
        </p:txBody>
      </p:sp>
    </p:spTree>
    <p:extLst>
      <p:ext uri="{BB962C8B-B14F-4D97-AF65-F5344CB8AC3E}">
        <p14:creationId xmlns:p14="http://schemas.microsoft.com/office/powerpoint/2010/main" val="751753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864C9C-DE04-408F-AF76-B08CB8F09171}"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864C9C-DE04-408F-AF76-B08CB8F09171}"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The KEI is the share of adults starting a new business in the previous month, as collected in the March Current Population Survey. </a:t>
            </a:r>
          </a:p>
          <a:p>
            <a:endParaRPr lang="en-US" dirty="0" smtClean="0"/>
          </a:p>
          <a:p>
            <a:pPr defTabSz="931774">
              <a:defRPr/>
            </a:pPr>
            <a:r>
              <a:rPr lang="en-US" dirty="0" err="1" smtClean="0"/>
              <a:t>Deller</a:t>
            </a:r>
            <a:r>
              <a:rPr lang="en-US" dirty="0" smtClean="0"/>
              <a:t>, S., and J. J.C. </a:t>
            </a:r>
            <a:r>
              <a:rPr lang="en-US" dirty="0" err="1" smtClean="0"/>
              <a:t>McConnon</a:t>
            </a:r>
            <a:r>
              <a:rPr lang="en-US" dirty="0" smtClean="0"/>
              <a:t>. 2009. "Microenterprises and economic growth: a panel study of the US states 1977–1997." </a:t>
            </a:r>
            <a:r>
              <a:rPr lang="en-US" i="1" dirty="0" smtClean="0"/>
              <a:t>Applied Economics Letters 16(13):1307-1312.</a:t>
            </a:r>
          </a:p>
          <a:p>
            <a:endParaRPr lang="en-US" dirty="0" smtClean="0"/>
          </a:p>
          <a:p>
            <a:pPr defTabSz="931774">
              <a:defRPr/>
            </a:pPr>
            <a:r>
              <a:rPr lang="en-US" dirty="0" smtClean="0"/>
              <a:t>Goetz, S.J., M.D. Partridge, D.S. Rickman and S. </a:t>
            </a:r>
            <a:r>
              <a:rPr lang="en-US" dirty="0" err="1" smtClean="0"/>
              <a:t>Majumdar</a:t>
            </a:r>
            <a:r>
              <a:rPr lang="en-US" dirty="0" smtClean="0"/>
              <a:t> (2011), “Sharing the Gains of Local Economic Growth: Race to the Top vs. Race to the Bottom Economic Development.” </a:t>
            </a:r>
            <a:r>
              <a:rPr lang="en-US" i="1" dirty="0" smtClean="0"/>
              <a:t>Environment and Planning C: Government and Policy.</a:t>
            </a:r>
            <a:r>
              <a:rPr lang="en-US" dirty="0" smtClean="0"/>
              <a:t> 29(3): 428-456</a:t>
            </a:r>
          </a:p>
          <a:p>
            <a:endParaRPr lang="en-US" dirty="0" smtClean="0"/>
          </a:p>
          <a:p>
            <a:pPr defTabSz="931774">
              <a:defRPr/>
            </a:pPr>
            <a:r>
              <a:rPr kumimoji="0" lang="en-US" b="0" i="0" u="none" strike="noStrike" cap="none" normalizeH="0" baseline="0" dirty="0" smtClean="0">
                <a:ln>
                  <a:noFill/>
                </a:ln>
                <a:solidFill>
                  <a:schemeClr val="tx1"/>
                </a:solidFill>
                <a:effectLst/>
                <a:ea typeface="Times New Roman" pitchFamily="18" charset="0"/>
                <a:cs typeface="Arial" pitchFamily="34" charset="0"/>
              </a:rPr>
              <a:t>Rupasingha, A. and S.J. Goetz (2011), “Self-Employment and Local Economic Performance: Evidence from US Counties,” </a:t>
            </a:r>
            <a:r>
              <a:rPr kumimoji="0" lang="en-US" b="0" i="1" u="none" strike="noStrike" cap="none" normalizeH="0" baseline="0" dirty="0" smtClean="0">
                <a:ln>
                  <a:noFill/>
                </a:ln>
                <a:solidFill>
                  <a:schemeClr val="tx1"/>
                </a:solidFill>
                <a:effectLst/>
                <a:ea typeface="Times New Roman" pitchFamily="18" charset="0"/>
                <a:cs typeface="Arial" pitchFamily="34" charset="0"/>
              </a:rPr>
              <a:t>Papers in Regional Science</a:t>
            </a:r>
            <a:r>
              <a:rPr kumimoji="0" lang="en-US" b="0" i="0" u="none" strike="noStrike" cap="none" normalizeH="0" baseline="0" dirty="0" smtClean="0">
                <a:ln>
                  <a:noFill/>
                </a:ln>
                <a:solidFill>
                  <a:schemeClr val="tx1"/>
                </a:solidFill>
                <a:effectLst/>
                <a:ea typeface="Times New Roman" pitchFamily="18" charset="0"/>
                <a:cs typeface="Arial" pitchFamily="34" charset="0"/>
              </a:rPr>
              <a:t>, doi:10.1111/j.1435-5957.2011.00396.x.</a:t>
            </a:r>
            <a:endParaRPr kumimoji="0" lang="en-US" b="0" i="0" u="none" strike="noStrike" cap="none" normalizeH="0" baseline="0" dirty="0" smtClean="0">
              <a:ln>
                <a:noFill/>
              </a:ln>
              <a:solidFill>
                <a:schemeClr val="tx1"/>
              </a:solidFill>
              <a:effectLst/>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9E864C9C-DE04-408F-AF76-B08CB8F09171}" type="slidenum">
              <a:rPr lang="en-US" smtClean="0"/>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pPr eaLnBrk="1" hangingPunct="1"/>
            <a:endParaRPr lang="en-US" smtClean="0"/>
          </a:p>
        </p:txBody>
      </p:sp>
      <p:sp>
        <p:nvSpPr>
          <p:cNvPr id="66564" name="Slide Number Placeholder 3"/>
          <p:cNvSpPr>
            <a:spLocks noGrp="1"/>
          </p:cNvSpPr>
          <p:nvPr>
            <p:ph type="sldNum" sz="quarter" idx="5"/>
          </p:nvPr>
        </p:nvSpPr>
        <p:spPr>
          <a:noFill/>
        </p:spPr>
        <p:txBody>
          <a:bodyPr/>
          <a:lstStyle/>
          <a:p>
            <a:pPr defTabSz="930156"/>
            <a:fld id="{78FBC1E8-7B4E-4AFC-978D-C4D89513FB8D}" type="slidenum">
              <a:rPr lang="en-US" smtClean="0"/>
              <a:pPr defTabSz="930156"/>
              <a:t>19</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Map shows all microenterprises (0-4 employees) per hundred employed people in a county</a:t>
            </a:r>
          </a:p>
          <a:p>
            <a:r>
              <a:rPr lang="en-US" dirty="0" smtClean="0"/>
              <a:t>Calculation</a:t>
            </a:r>
            <a:r>
              <a:rPr lang="en-US" baseline="0" dirty="0" smtClean="0"/>
              <a:t> was done to take into consideration the size of a county in terms of labor force.</a:t>
            </a:r>
          </a:p>
          <a:p>
            <a:endParaRPr lang="en-US" baseline="0" dirty="0" smtClean="0"/>
          </a:p>
          <a:p>
            <a:r>
              <a:rPr lang="en-US" baseline="0" dirty="0" smtClean="0"/>
              <a:t>Total number of microenterprises were divided by number of employed labor force and multiplied by 100. So % number is number of micro-businesses per hundred employed people in a county.</a:t>
            </a:r>
          </a:p>
          <a:p>
            <a:endParaRPr lang="en-US" baseline="0" dirty="0" smtClean="0"/>
          </a:p>
          <a:p>
            <a:r>
              <a:rPr lang="en-US" dirty="0" smtClean="0"/>
              <a:t>The map shows that some counties have more micro-businesses than other counties</a:t>
            </a:r>
          </a:p>
          <a:p>
            <a:r>
              <a:rPr lang="en-US" dirty="0" smtClean="0"/>
              <a:t>This variation may be due to multiple reasons and recent research at Atlanta Fed makes an effort to understand some of these reasons</a:t>
            </a:r>
          </a:p>
          <a:p>
            <a:pPr lvl="1"/>
            <a:r>
              <a:rPr lang="en-US" dirty="0" smtClean="0"/>
              <a:t>(This research is currently limited to studying factors associated with micro-businesses that have 1-4 employees)</a:t>
            </a:r>
          </a:p>
          <a:p>
            <a:pPr lvl="1"/>
            <a:r>
              <a:rPr lang="en-US" dirty="0" smtClean="0"/>
              <a:t>Results are generalized for all counties in the U.S. They may differ for specific regions of the country or rural vs. urban counties</a:t>
            </a:r>
          </a:p>
          <a:p>
            <a:endParaRPr lang="en-US" dirty="0"/>
          </a:p>
        </p:txBody>
      </p:sp>
      <p:sp>
        <p:nvSpPr>
          <p:cNvPr id="4" name="Slide Number Placeholder 3"/>
          <p:cNvSpPr>
            <a:spLocks noGrp="1"/>
          </p:cNvSpPr>
          <p:nvPr>
            <p:ph type="sldNum" sz="quarter" idx="10"/>
          </p:nvPr>
        </p:nvSpPr>
        <p:spPr/>
        <p:txBody>
          <a:bodyPr/>
          <a:lstStyle/>
          <a:p>
            <a:fld id="{9E864C9C-DE04-408F-AF76-B08CB8F09171}" type="slidenum">
              <a:rPr lang="en-US" smtClean="0"/>
              <a:pPr/>
              <a:t>22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Home ownership and median housing values</a:t>
            </a:r>
            <a:r>
              <a:rPr lang="en-US" baseline="0" dirty="0" smtClean="0"/>
              <a:t> are considered as collaterals to obtain loans from banks</a:t>
            </a:r>
          </a:p>
          <a:p>
            <a:endParaRPr lang="en-US" baseline="0" dirty="0" smtClean="0"/>
          </a:p>
          <a:p>
            <a:r>
              <a:rPr lang="en-US" baseline="0" dirty="0" smtClean="0"/>
              <a:t>More bank branches leads to higher competition, resulting in more loans </a:t>
            </a:r>
          </a:p>
          <a:p>
            <a:endParaRPr lang="en-US" baseline="0" dirty="0" smtClean="0"/>
          </a:p>
          <a:p>
            <a:r>
              <a:rPr lang="en-US" baseline="0" dirty="0" smtClean="0"/>
              <a:t>CRA is supposed to help small businesses. Results indicate that smaller loans by the banks reported under CRA may have a positive impact on micro-businesses</a:t>
            </a:r>
            <a:endParaRPr lang="en-US" dirty="0"/>
          </a:p>
        </p:txBody>
      </p:sp>
      <p:sp>
        <p:nvSpPr>
          <p:cNvPr id="4" name="Slide Number Placeholder 3"/>
          <p:cNvSpPr>
            <a:spLocks noGrp="1"/>
          </p:cNvSpPr>
          <p:nvPr>
            <p:ph type="sldNum" sz="quarter" idx="10"/>
          </p:nvPr>
        </p:nvSpPr>
        <p:spPr/>
        <p:txBody>
          <a:bodyPr/>
          <a:lstStyle/>
          <a:p>
            <a:fld id="{9E864C9C-DE04-408F-AF76-B08CB8F09171}" type="slidenum">
              <a:rPr lang="en-US" smtClean="0"/>
              <a:pPr/>
              <a:t>23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Lower wages pushes people to self-employment; lower wages also an incentive for business start-ups</a:t>
            </a:r>
          </a:p>
          <a:p>
            <a:endParaRPr lang="en-US" dirty="0" smtClean="0"/>
          </a:p>
          <a:p>
            <a:r>
              <a:rPr lang="en-US" dirty="0" smtClean="0"/>
              <a:t>Unemployment (especially long-term) pushes people to start their own businesses</a:t>
            </a:r>
          </a:p>
          <a:p>
            <a:endParaRPr lang="en-US" dirty="0" smtClean="0"/>
          </a:p>
          <a:p>
            <a:r>
              <a:rPr lang="en-US" dirty="0" smtClean="0"/>
              <a:t>Bigger</a:t>
            </a:r>
            <a:r>
              <a:rPr lang="en-US" baseline="0" dirty="0" smtClean="0"/>
              <a:t> markets provide more opportunities for small businesses. Alternatively you could argue that smaller markets may have more micro-businesses because there aren’t very many big businesses providing services in these communities</a:t>
            </a:r>
            <a:endParaRPr lang="en-US" dirty="0"/>
          </a:p>
        </p:txBody>
      </p:sp>
      <p:sp>
        <p:nvSpPr>
          <p:cNvPr id="4" name="Slide Number Placeholder 3"/>
          <p:cNvSpPr>
            <a:spLocks noGrp="1"/>
          </p:cNvSpPr>
          <p:nvPr>
            <p:ph type="sldNum" sz="quarter" idx="10"/>
          </p:nvPr>
        </p:nvSpPr>
        <p:spPr/>
        <p:txBody>
          <a:bodyPr/>
          <a:lstStyle/>
          <a:p>
            <a:fld id="{9E864C9C-DE04-408F-AF76-B08CB8F09171}" type="slidenum">
              <a:rPr lang="en-US" smtClean="0"/>
              <a:pPr/>
              <a:t>24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age has been used as a proxy for experience</a:t>
            </a:r>
            <a:r>
              <a:rPr lang="en-US" baseline="0" dirty="0" smtClean="0"/>
              <a:t> in previous studies</a:t>
            </a:r>
          </a:p>
          <a:p>
            <a:endParaRPr lang="en-US" baseline="0" dirty="0" smtClean="0"/>
          </a:p>
          <a:p>
            <a:r>
              <a:rPr lang="en-US" baseline="0" dirty="0" smtClean="0"/>
              <a:t>Married households: one reason may be due to micro-businesses being family businesses. Another argument is that less amount of shirking is observed when family members are employed vs. paid labor</a:t>
            </a:r>
          </a:p>
          <a:p>
            <a:endParaRPr lang="en-US" baseline="0" dirty="0" smtClean="0"/>
          </a:p>
          <a:p>
            <a:r>
              <a:rPr lang="en-US" baseline="0" dirty="0" smtClean="0"/>
              <a:t>African Americans: arguments have been made that in general, minorities tend to have their own businesses due to discrimination in the formal labor market. But surprisingly, Hispanic variable is not significant in the model.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E864C9C-DE04-408F-AF76-B08CB8F09171}" type="slidenum">
              <a:rPr lang="en-US" smtClean="0"/>
              <a:pPr/>
              <a:t>25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r>
              <a:rPr lang="en-US" dirty="0" smtClean="0">
                <a:ea typeface="ＭＳ Ｐゴシック" pitchFamily="34" charset="-128"/>
              </a:rPr>
              <a:t>Study uses USDA natural amenities index</a:t>
            </a:r>
          </a:p>
        </p:txBody>
      </p:sp>
      <p:sp>
        <p:nvSpPr>
          <p:cNvPr id="25604" name="Slide Number Placeholder 3"/>
          <p:cNvSpPr>
            <a:spLocks noGrp="1"/>
          </p:cNvSpPr>
          <p:nvPr>
            <p:ph type="sldNum" sz="quarter" idx="5"/>
          </p:nvPr>
        </p:nvSpPr>
        <p:spPr>
          <a:noFill/>
        </p:spPr>
        <p:txBody>
          <a:bodyPr/>
          <a:lstStyle/>
          <a:p>
            <a:fld id="{B4DB23E3-B478-4261-9DE6-378FE83FBA3A}" type="slidenum">
              <a:rPr lang="en-US" smtClean="0">
                <a:ea typeface="ＭＳ Ｐゴシック" pitchFamily="34" charset="-128"/>
              </a:rPr>
              <a:pPr/>
              <a:t>26</a:t>
            </a:fld>
            <a:endParaRPr lang="en-US" smtClean="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864C9C-DE04-408F-AF76-B08CB8F09171}" type="slidenum">
              <a:rPr lang="en-US" smtClean="0"/>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Please note that this a one</a:t>
            </a:r>
            <a:r>
              <a:rPr lang="en-US" baseline="0" dirty="0" smtClean="0"/>
              <a:t> year average rate, not for August 2012</a:t>
            </a:r>
            <a:endParaRPr lang="en-US" dirty="0"/>
          </a:p>
        </p:txBody>
      </p:sp>
      <p:sp>
        <p:nvSpPr>
          <p:cNvPr id="4" name="Slide Number Placeholder 3"/>
          <p:cNvSpPr>
            <a:spLocks noGrp="1"/>
          </p:cNvSpPr>
          <p:nvPr>
            <p:ph type="sldNum" sz="quarter" idx="10"/>
          </p:nvPr>
        </p:nvSpPr>
        <p:spPr/>
        <p:txBody>
          <a:bodyPr/>
          <a:lstStyle/>
          <a:p>
            <a:fld id="{9E864C9C-DE04-408F-AF76-B08CB8F09171}"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&lt;5 </a:t>
            </a:r>
            <a:r>
              <a:rPr lang="en-US" dirty="0" err="1" smtClean="0"/>
              <a:t>wks</a:t>
            </a:r>
            <a:r>
              <a:rPr lang="en-US" dirty="0" smtClean="0"/>
              <a:t>: declined 7.8%pt, 69% recovered</a:t>
            </a:r>
          </a:p>
          <a:p>
            <a:r>
              <a:rPr lang="en-US" dirty="0" smtClean="0"/>
              <a:t>5-14wks: declined 7.9%pt, 54% recovered</a:t>
            </a:r>
          </a:p>
          <a:p>
            <a:r>
              <a:rPr lang="en-US" dirty="0" smtClean="0"/>
              <a:t>15-26wks:</a:t>
            </a:r>
            <a:r>
              <a:rPr lang="en-US" baseline="0" dirty="0" smtClean="0"/>
              <a:t> declined 7.8%pt, 47% recovered</a:t>
            </a:r>
          </a:p>
          <a:p>
            <a:r>
              <a:rPr lang="en-US" baseline="0" dirty="0" smtClean="0"/>
              <a:t>27-51wks: declined 7.8%pt, 26% recovered</a:t>
            </a:r>
          </a:p>
          <a:p>
            <a:r>
              <a:rPr lang="en-US" baseline="0" dirty="0" smtClean="0"/>
              <a:t>52+wks: declined 4.5%pt, 40% recovered</a:t>
            </a:r>
            <a:endParaRPr lang="en-US" dirty="0" smtClean="0"/>
          </a:p>
          <a:p>
            <a:endParaRPr lang="en-US" dirty="0"/>
          </a:p>
        </p:txBody>
      </p:sp>
      <p:sp>
        <p:nvSpPr>
          <p:cNvPr id="4" name="Slide Number Placeholder 3"/>
          <p:cNvSpPr>
            <a:spLocks noGrp="1"/>
          </p:cNvSpPr>
          <p:nvPr>
            <p:ph type="sldNum" sz="quarter" idx="10"/>
          </p:nvPr>
        </p:nvSpPr>
        <p:spPr/>
        <p:txBody>
          <a:bodyPr/>
          <a:lstStyle/>
          <a:p>
            <a:fld id="{9E864C9C-DE04-408F-AF76-B08CB8F09171}" type="slidenum">
              <a:rPr lang="en-US" smtClean="0"/>
              <a:pPr/>
              <a:t>6</a:t>
            </a:fld>
            <a:endParaRPr lang="en-US"/>
          </a:p>
        </p:txBody>
      </p:sp>
    </p:spTree>
    <p:extLst>
      <p:ext uri="{BB962C8B-B14F-4D97-AF65-F5344CB8AC3E}">
        <p14:creationId xmlns:p14="http://schemas.microsoft.com/office/powerpoint/2010/main" val="3277893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With respect to disability, most of the recent increase appears to be a change in behavior:  ¼ due to more people in pre-retirement ages with high disability rates and ¾ due disability rates within pre-retirement ages</a:t>
            </a:r>
          </a:p>
          <a:p>
            <a:endParaRPr lang="en-US" dirty="0"/>
          </a:p>
        </p:txBody>
      </p:sp>
      <p:sp>
        <p:nvSpPr>
          <p:cNvPr id="4" name="Slide Number Placeholder 3"/>
          <p:cNvSpPr>
            <a:spLocks noGrp="1"/>
          </p:cNvSpPr>
          <p:nvPr>
            <p:ph type="sldNum" sz="quarter" idx="10"/>
          </p:nvPr>
        </p:nvSpPr>
        <p:spPr/>
        <p:txBody>
          <a:bodyPr/>
          <a:lstStyle/>
          <a:p>
            <a:fld id="{9E864C9C-DE04-408F-AF76-B08CB8F09171}" type="slidenum">
              <a:rPr lang="en-US" smtClean="0"/>
              <a:pPr/>
              <a:t>8</a:t>
            </a:fld>
            <a:endParaRPr lang="en-US"/>
          </a:p>
        </p:txBody>
      </p:sp>
    </p:spTree>
    <p:extLst>
      <p:ext uri="{BB962C8B-B14F-4D97-AF65-F5344CB8AC3E}">
        <p14:creationId xmlns:p14="http://schemas.microsoft.com/office/powerpoint/2010/main" val="3377713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smtClean="0">
              <a:latin typeface="Calibri" pitchFamily="34" charset="0"/>
            </a:endParaRPr>
          </a:p>
          <a:p>
            <a:pPr>
              <a:buFont typeface="Arial" pitchFamily="34" charset="0"/>
              <a:buNone/>
            </a:pPr>
            <a:endParaRPr lang="en-US" dirty="0"/>
          </a:p>
        </p:txBody>
      </p:sp>
      <p:sp>
        <p:nvSpPr>
          <p:cNvPr id="4" name="Footer Placeholder 3"/>
          <p:cNvSpPr>
            <a:spLocks noGrp="1"/>
          </p:cNvSpPr>
          <p:nvPr>
            <p:ph type="ftr" sz="quarter" idx="10"/>
          </p:nvPr>
        </p:nvSpPr>
        <p:spPr/>
        <p:txBody>
          <a:bodyPr/>
          <a:lstStyle/>
          <a:p>
            <a:pPr>
              <a:defRPr/>
            </a:pPr>
            <a:r>
              <a:rPr lang="en-US" smtClean="0"/>
              <a:t>CPS</a:t>
            </a:r>
            <a:endParaRPr lang="en-US"/>
          </a:p>
        </p:txBody>
      </p:sp>
      <p:sp>
        <p:nvSpPr>
          <p:cNvPr id="5" name="Slide Number Placeholder 4"/>
          <p:cNvSpPr>
            <a:spLocks noGrp="1"/>
          </p:cNvSpPr>
          <p:nvPr>
            <p:ph type="sldNum" sz="quarter" idx="11"/>
          </p:nvPr>
        </p:nvSpPr>
        <p:spPr/>
        <p:txBody>
          <a:bodyPr/>
          <a:lstStyle/>
          <a:p>
            <a:pPr>
              <a:defRPr/>
            </a:pPr>
            <a:fld id="{15E5B5FA-3C96-43B4-BF36-068E3E25EF5A}" type="slidenum">
              <a:rPr lang="en-US" smtClean="0"/>
              <a:pPr>
                <a:defRPr/>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nonfarm proprietorships consist of the number of sole proprietorships and the number of individual general partners (the Bureau of Economic Analysis). </a:t>
            </a:r>
          </a:p>
          <a:p>
            <a:endParaRPr lang="en-US" sz="1200" kern="1200" baseline="0" dirty="0" smtClean="0">
              <a:solidFill>
                <a:schemeClr val="tx1"/>
              </a:solidFill>
              <a:latin typeface="+mn-lt"/>
              <a:ea typeface="+mn-ea"/>
              <a:cs typeface="+mn-cs"/>
            </a:endParaRPr>
          </a:p>
          <a:p>
            <a:r>
              <a:rPr lang="en-US" dirty="0" smtClean="0"/>
              <a:t>Sole proprietorships.—Income from a nonfarm sole proprietorship is reported on Schedule C—Profit, or Loss, from Business or Profession—of Internal Revenue Service (IRS) Form 1040—U.S. Individual Income Tax Return.</a:t>
            </a:r>
          </a:p>
          <a:p>
            <a:endParaRPr lang="en-US" dirty="0" smtClean="0"/>
          </a:p>
          <a:p>
            <a:r>
              <a:rPr lang="en-US" dirty="0" smtClean="0"/>
              <a:t>Partners.—Based on IRS Form 1065—U.S. Partnership Return of Income.</a:t>
            </a:r>
            <a:endParaRPr lang="en-US" dirty="0"/>
          </a:p>
        </p:txBody>
      </p:sp>
      <p:sp>
        <p:nvSpPr>
          <p:cNvPr id="4" name="Slide Number Placeholder 3"/>
          <p:cNvSpPr>
            <a:spLocks noGrp="1"/>
          </p:cNvSpPr>
          <p:nvPr>
            <p:ph type="sldNum" sz="quarter" idx="10"/>
          </p:nvPr>
        </p:nvSpPr>
        <p:spPr/>
        <p:txBody>
          <a:bodyPr/>
          <a:lstStyle/>
          <a:p>
            <a:fld id="{9E864C9C-DE04-408F-AF76-B08CB8F09171}"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864C9C-DE04-408F-AF76-B08CB8F09171}"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Nonemployers: no paid employees, has annual business receipts of $1,000 or more ($1 or more in the construction industries), and is subject to federal income taxes</a:t>
            </a:r>
          </a:p>
          <a:p>
            <a:endParaRPr lang="en-US" dirty="0"/>
          </a:p>
        </p:txBody>
      </p:sp>
      <p:sp>
        <p:nvSpPr>
          <p:cNvPr id="4" name="Slide Number Placeholder 3"/>
          <p:cNvSpPr>
            <a:spLocks noGrp="1"/>
          </p:cNvSpPr>
          <p:nvPr>
            <p:ph type="sldNum" sz="quarter" idx="10"/>
          </p:nvPr>
        </p:nvSpPr>
        <p:spPr/>
        <p:txBody>
          <a:bodyPr/>
          <a:lstStyle/>
          <a:p>
            <a:fld id="{9E864C9C-DE04-408F-AF76-B08CB8F09171}"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800" dirty="0"/>
          </a:p>
        </p:txBody>
      </p:sp>
      <p:sp>
        <p:nvSpPr>
          <p:cNvPr id="4" name="Slide Number Placeholder 3"/>
          <p:cNvSpPr>
            <a:spLocks noGrp="1"/>
          </p:cNvSpPr>
          <p:nvPr>
            <p:ph type="sldNum" sz="quarter" idx="10"/>
          </p:nvPr>
        </p:nvSpPr>
        <p:spPr/>
        <p:txBody>
          <a:bodyPr/>
          <a:lstStyle/>
          <a:p>
            <a:fld id="{9E864C9C-DE04-408F-AF76-B08CB8F09171}"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29C65AA-8AF1-4383-8CD1-0924DDA4F007}" type="datetime1">
              <a:rPr lang="en-US" smtClean="0"/>
              <a:pPr/>
              <a:t>6/13/2014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81DC635-6B43-469B-BFCE-6063896B5DEE}"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3" name="Date Placeholder 22"/>
          <p:cNvSpPr>
            <a:spLocks noGrp="1"/>
          </p:cNvSpPr>
          <p:nvPr>
            <p:ph type="dt" sz="half" idx="10"/>
          </p:nvPr>
        </p:nvSpPr>
        <p:spPr/>
        <p:txBody>
          <a:bodyPr/>
          <a:lstStyle/>
          <a:p>
            <a:fld id="{8D102425-BF6C-4CE9-983B-4F5FE510EB12}" type="datetime1">
              <a:rPr lang="en-US" smtClean="0"/>
              <a:pPr/>
              <a:t>6/13/2014</a:t>
            </a:fld>
            <a:endParaRPr lang="en-US"/>
          </a:p>
        </p:txBody>
      </p:sp>
      <p:sp>
        <p:nvSpPr>
          <p:cNvPr id="24" name="Slide Number Placeholder 23"/>
          <p:cNvSpPr>
            <a:spLocks noGrp="1"/>
          </p:cNvSpPr>
          <p:nvPr>
            <p:ph type="sldNum" sz="quarter" idx="11"/>
          </p:nvPr>
        </p:nvSpPr>
        <p:spPr/>
        <p:txBody>
          <a:bodyPr/>
          <a:lstStyle/>
          <a:p>
            <a:endParaRPr lang="en-US" dirty="0"/>
          </a:p>
        </p:txBody>
      </p:sp>
      <p:sp>
        <p:nvSpPr>
          <p:cNvPr id="25" name="Footer Placeholder 24"/>
          <p:cNvSpPr>
            <a:spLocks noGrp="1"/>
          </p:cNvSpPr>
          <p:nvPr>
            <p:ph type="ftr" sz="quarter" idx="12"/>
          </p:nvPr>
        </p:nvSpPr>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77F358-8AEF-42B8-B6D0-719AF9588D8D}" type="datetime1">
              <a:rPr lang="en-US" smtClean="0"/>
              <a:pPr/>
              <a:t>6/13/2014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1DC635-6B43-469B-BFCE-6063896B5DE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E81DC635-6B43-469B-BFCE-6063896B5DEE}"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98C51D-31CC-4EE5-9A5F-39550CD2FC77}" type="datetime1">
              <a:rPr lang="en-US" smtClean="0"/>
              <a:pPr/>
              <a:t>6/13/2014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1" y="1524000"/>
            <a:ext cx="4305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1" y="1524000"/>
            <a:ext cx="4305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5"/>
          <p:cNvSpPr>
            <a:spLocks noGrp="1" noChangeArrowheads="1"/>
          </p:cNvSpPr>
          <p:nvPr>
            <p:ph type="ftr" sz="quarter" idx="10"/>
          </p:nvPr>
        </p:nvSpPr>
        <p:spPr>
          <a:ln/>
        </p:spPr>
        <p:txBody>
          <a:bodyPr/>
          <a:lstStyle>
            <a:lvl1pPr>
              <a:defRPr/>
            </a:lvl1pPr>
          </a:lstStyle>
          <a:p>
            <a:pPr>
              <a:defRPr/>
            </a:pPr>
            <a:r>
              <a:rPr lang="en-US"/>
              <a:t>New Mexico State University</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BA282C38-EFBD-4EE4-B881-20300AF434C8}" type="datetime1">
              <a:rPr lang="en-US" smtClean="0"/>
              <a:pPr/>
              <a:t>6/13/2014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E81DC635-6B43-469B-BFCE-6063896B5DEE}"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6B0AD2-2049-4FCC-AB1B-03634A136A5B}" type="datetime1">
              <a:rPr lang="en-US" smtClean="0"/>
              <a:pPr/>
              <a:t>6/13/2014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1DC635-6B43-469B-BFCE-6063896B5DE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914E0417-6DC7-42D2-874E-B3DFE5734E51}" type="datetime1">
              <a:rPr lang="en-US" smtClean="0"/>
              <a:pPr/>
              <a:t>6/13/2014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81DC635-6B43-469B-BFCE-6063896B5DEE}"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BA259712-9182-4FB5-9FB4-B74101B561B2}" type="datetime1">
              <a:rPr lang="en-US" smtClean="0"/>
              <a:pPr/>
              <a:t>6/13/2014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1DC635-6B43-469B-BFCE-6063896B5DEE}"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EF1295B-7EBB-425E-B626-0DDDE1700469}" type="datetime1">
              <a:rPr lang="en-US" smtClean="0"/>
              <a:pPr/>
              <a:t>6/13/2014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E81DC635-6B43-469B-BFCE-6063896B5DEE}"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smtClean="0"/>
              <a:t>Click to edit Master title style</a:t>
            </a:r>
            <a:endParaRPr kumimoji="0" lang="en-US" dirty="0"/>
          </a:p>
        </p:txBody>
      </p:sp>
      <p:sp>
        <p:nvSpPr>
          <p:cNvPr id="3" name="Date Placeholder 2"/>
          <p:cNvSpPr>
            <a:spLocks noGrp="1"/>
          </p:cNvSpPr>
          <p:nvPr>
            <p:ph type="dt" sz="half" idx="10"/>
          </p:nvPr>
        </p:nvSpPr>
        <p:spPr/>
        <p:txBody>
          <a:bodyPr/>
          <a:lstStyle/>
          <a:p>
            <a:fld id="{B55E06FA-5D96-4349-8404-0279CBCDE178}" type="datetime1">
              <a:rPr lang="en-US" smtClean="0"/>
              <a:pPr/>
              <a:t>6/13/2014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E81DC635-6B43-469B-BFCE-6063896B5DE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885C3964-9DE8-496F-BAF9-7D1834035F3C}" type="datetime1">
              <a:rPr lang="en-US" smtClean="0"/>
              <a:pPr/>
              <a:t>6/13/2014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E81DC635-6B43-469B-BFCE-6063896B5DE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E81DC635-6B43-469B-BFCE-6063896B5DEE}"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828534D6-9586-4C63-9877-94F54D6DD3E1}" type="datetime1">
              <a:rPr lang="en-US" smtClean="0"/>
              <a:pPr/>
              <a:t>6/13/2014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32690D08-D8FB-44B0-B037-379D714456F6}" type="datetime1">
              <a:rPr lang="en-US" smtClean="0"/>
              <a:pPr/>
              <a:t>6/13/2014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81DC635-6B43-469B-BFCE-6063896B5DEE}"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9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8" r:id="rId13"/>
  </p:sldLayoutIdLst>
  <p:hf hdr="0" ftr="0" dt="0"/>
  <p:txStyles>
    <p:titleStyle>
      <a:lvl1pPr algn="ctr" rtl="0" eaLnBrk="1" latinLnBrk="0" hangingPunct="1">
        <a:spcBef>
          <a:spcPct val="0"/>
        </a:spcBef>
        <a:buNone/>
        <a:defRPr kumimoji="0" sz="3300" b="1" kern="1200">
          <a:solidFill>
            <a:schemeClr val="accent1"/>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comments" Target="../comments/commen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frbatlanta.org/pubs/partnersupdate/" TargetMode="Externa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hyperlink" Target="http://www.frbatlanta.org/podcasts/" TargetMode="External"/><Relationship Id="rId4" Type="http://schemas.openxmlformats.org/officeDocument/2006/relationships/hyperlink" Target="http://www.frbatlanta.org/chcs/compendium/?d=1&amp;s=ad"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124200"/>
            <a:ext cx="6781800" cy="1676400"/>
          </a:xfrm>
        </p:spPr>
        <p:txBody>
          <a:bodyPr>
            <a:normAutofit/>
          </a:bodyPr>
          <a:lstStyle/>
          <a:p>
            <a:r>
              <a:rPr lang="en-US" sz="2800" dirty="0" smtClean="0">
                <a:solidFill>
                  <a:srgbClr val="0F355C"/>
                </a:solidFill>
              </a:rPr>
              <a:t>Todd Greene</a:t>
            </a:r>
            <a:endParaRPr lang="en-US" sz="2400" dirty="0" smtClean="0"/>
          </a:p>
          <a:p>
            <a:r>
              <a:rPr lang="en-US" sz="2400" dirty="0" smtClean="0"/>
              <a:t>June 17, 2014</a:t>
            </a:r>
          </a:p>
        </p:txBody>
      </p:sp>
      <p:sp>
        <p:nvSpPr>
          <p:cNvPr id="2" name="Title 1"/>
          <p:cNvSpPr>
            <a:spLocks noGrp="1"/>
          </p:cNvSpPr>
          <p:nvPr>
            <p:ph type="ctrTitle"/>
          </p:nvPr>
        </p:nvSpPr>
        <p:spPr>
          <a:xfrm>
            <a:off x="304800" y="381000"/>
            <a:ext cx="8610600" cy="1905000"/>
          </a:xfrm>
        </p:spPr>
        <p:txBody>
          <a:bodyPr>
            <a:normAutofit fontScale="90000"/>
          </a:bodyPr>
          <a:lstStyle/>
          <a:p>
            <a:r>
              <a:rPr lang="en-US" sz="4400" dirty="0" smtClean="0"/>
              <a:t>Identifying Community Level Factors Associated with Microenterprises</a:t>
            </a:r>
            <a:endParaRPr lang="en-US" b="1" dirty="0"/>
          </a:p>
        </p:txBody>
      </p:sp>
      <p:pic>
        <p:nvPicPr>
          <p:cNvPr id="4" name="Picture 2" descr="http://www.bancoencasa.com/IMAGENES/LOGO_FEDERAL_RESERVE_ATLANTA.gif"/>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1981200" y="5715000"/>
            <a:ext cx="5029200" cy="609600"/>
          </a:xfrm>
          <a:prstGeom prst="rect">
            <a:avLst/>
          </a:prstGeom>
          <a:noFill/>
        </p:spPr>
      </p:pic>
      <p:sp>
        <p:nvSpPr>
          <p:cNvPr id="5" name="Slide Number Placeholder 4"/>
          <p:cNvSpPr>
            <a:spLocks noGrp="1"/>
          </p:cNvSpPr>
          <p:nvPr>
            <p:ph type="sldNum" sz="quarter" idx="12"/>
          </p:nvPr>
        </p:nvSpPr>
        <p:spPr/>
        <p:txBody>
          <a:bodyPr/>
          <a:lstStyle/>
          <a:p>
            <a:fld id="{E81DC635-6B43-469B-BFCE-6063896B5DEE}" type="slidenum">
              <a:rPr lang="en-US" smtClean="0"/>
              <a:pPr/>
              <a:t>1</a:t>
            </a:fld>
            <a:endParaRPr lang="en-US"/>
          </a:p>
        </p:txBody>
      </p:sp>
    </p:spTree>
    <p:extLst>
      <p:ext uri="{BB962C8B-B14F-4D97-AF65-F5344CB8AC3E}">
        <p14:creationId xmlns:p14="http://schemas.microsoft.com/office/powerpoint/2010/main" val="1423837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28600" y="1524000"/>
          <a:ext cx="8686800" cy="4953000"/>
        </p:xfrm>
        <a:graphic>
          <a:graphicData uri="http://schemas.openxmlformats.org/drawingml/2006/chart">
            <c:chart xmlns:c="http://schemas.openxmlformats.org/drawingml/2006/chart" xmlns:r="http://schemas.openxmlformats.org/officeDocument/2006/relationships" r:id="rId4"/>
          </a:graphicData>
        </a:graphic>
      </p:graphicFrame>
      <p:sp>
        <p:nvSpPr>
          <p:cNvPr id="5" name="Title 1"/>
          <p:cNvSpPr>
            <a:spLocks noGrp="1"/>
          </p:cNvSpPr>
          <p:nvPr>
            <p:ph type="title"/>
          </p:nvPr>
        </p:nvSpPr>
        <p:spPr/>
        <p:txBody>
          <a:bodyPr>
            <a:noAutofit/>
          </a:bodyPr>
          <a:lstStyle/>
          <a:p>
            <a:r>
              <a:rPr lang="en-US" sz="2400" b="1" dirty="0" smtClean="0"/>
              <a:t>Self-Employment (Non-Farm </a:t>
            </a:r>
            <a:r>
              <a:rPr lang="en-US" sz="2400" dirty="0" smtClean="0"/>
              <a:t>P</a:t>
            </a:r>
            <a:r>
              <a:rPr lang="en-US" sz="2400" b="1" dirty="0" smtClean="0"/>
              <a:t>roprietorships) and Wage-and-Salary Employment, 1969-2009</a:t>
            </a:r>
            <a:endParaRPr lang="en-US" sz="2400" b="1" dirty="0"/>
          </a:p>
        </p:txBody>
      </p:sp>
      <p:sp>
        <p:nvSpPr>
          <p:cNvPr id="6" name="TextBox 5"/>
          <p:cNvSpPr txBox="1"/>
          <p:nvPr/>
        </p:nvSpPr>
        <p:spPr>
          <a:xfrm>
            <a:off x="6019800" y="4572000"/>
            <a:ext cx="1828800" cy="646331"/>
          </a:xfrm>
          <a:prstGeom prst="rect">
            <a:avLst/>
          </a:prstGeom>
          <a:noFill/>
        </p:spPr>
        <p:txBody>
          <a:bodyPr wrap="square" rtlCol="0">
            <a:spAutoFit/>
          </a:bodyPr>
          <a:lstStyle/>
          <a:p>
            <a:pPr algn="ctr"/>
            <a:r>
              <a:rPr lang="en-US" b="1" dirty="0" smtClean="0">
                <a:solidFill>
                  <a:schemeClr val="bg1"/>
                </a:solidFill>
              </a:rPr>
              <a:t>Wage-and-salary employment</a:t>
            </a:r>
            <a:endParaRPr lang="en-US" b="1" dirty="0">
              <a:solidFill>
                <a:schemeClr val="bg1"/>
              </a:solidFill>
            </a:endParaRPr>
          </a:p>
        </p:txBody>
      </p:sp>
      <p:sp>
        <p:nvSpPr>
          <p:cNvPr id="7" name="TextBox 6"/>
          <p:cNvSpPr txBox="1"/>
          <p:nvPr/>
        </p:nvSpPr>
        <p:spPr>
          <a:xfrm>
            <a:off x="1219200" y="2819400"/>
            <a:ext cx="2209800" cy="646331"/>
          </a:xfrm>
          <a:prstGeom prst="rect">
            <a:avLst/>
          </a:prstGeom>
          <a:noFill/>
        </p:spPr>
        <p:txBody>
          <a:bodyPr wrap="square" rtlCol="0">
            <a:spAutoFit/>
          </a:bodyPr>
          <a:lstStyle/>
          <a:p>
            <a:pPr algn="ctr"/>
            <a:r>
              <a:rPr lang="en-US" b="1" dirty="0" smtClean="0">
                <a:solidFill>
                  <a:srgbClr val="C00000"/>
                </a:solidFill>
              </a:rPr>
              <a:t>Self- employment</a:t>
            </a:r>
            <a:endParaRPr lang="en-US" b="1" dirty="0">
              <a:solidFill>
                <a:srgbClr val="C00000"/>
              </a:solidFill>
            </a:endParaRPr>
          </a:p>
        </p:txBody>
      </p:sp>
      <p:cxnSp>
        <p:nvCxnSpPr>
          <p:cNvPr id="9" name="Straight Connector 8"/>
          <p:cNvCxnSpPr>
            <a:stCxn id="7" idx="2"/>
          </p:cNvCxnSpPr>
          <p:nvPr/>
        </p:nvCxnSpPr>
        <p:spPr>
          <a:xfrm rot="16200000" flipH="1">
            <a:off x="2552016" y="3237815"/>
            <a:ext cx="115669" cy="5715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fld id="{E81DC635-6B43-469B-BFCE-6063896B5DEE}" type="slidenum">
              <a:rPr lang="en-US" smtClean="0"/>
              <a:pPr/>
              <a:t>10</a:t>
            </a:fld>
            <a:endParaRPr lang="en-US"/>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990600"/>
          </a:xfrm>
        </p:spPr>
        <p:txBody>
          <a:bodyPr>
            <a:noAutofit/>
          </a:bodyPr>
          <a:lstStyle/>
          <a:p>
            <a:r>
              <a:rPr lang="en-US" sz="2800" b="1" dirty="0" smtClean="0"/>
              <a:t>Share of Self-Employment as a Percent of </a:t>
            </a:r>
            <a:br>
              <a:rPr lang="en-US" sz="2800" b="1" dirty="0" smtClean="0"/>
            </a:br>
            <a:r>
              <a:rPr lang="en-US" sz="2800" b="1" dirty="0" smtClean="0"/>
              <a:t>Wage-and-Salary Employment, 1969-2009</a:t>
            </a:r>
            <a:endParaRPr lang="en-US" sz="2800" b="1" dirty="0"/>
          </a:p>
        </p:txBody>
      </p:sp>
      <p:graphicFrame>
        <p:nvGraphicFramePr>
          <p:cNvPr id="4" name="Content Placeholder 3"/>
          <p:cNvGraphicFramePr>
            <a:graphicFrameLocks noGrp="1"/>
          </p:cNvGraphicFramePr>
          <p:nvPr>
            <p:ph idx="1"/>
          </p:nvPr>
        </p:nvGraphicFramePr>
        <p:xfrm>
          <a:off x="228600" y="1600200"/>
          <a:ext cx="8686800" cy="4800600"/>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p:cNvCxnSpPr/>
          <p:nvPr/>
        </p:nvCxnSpPr>
        <p:spPr>
          <a:xfrm flipV="1">
            <a:off x="1219200" y="3782292"/>
            <a:ext cx="6096000" cy="175260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flipH="1" flipV="1">
            <a:off x="5753100" y="2247900"/>
            <a:ext cx="2209800" cy="198120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810000" y="3733800"/>
            <a:ext cx="457200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E81DC635-6B43-469B-BFCE-6063896B5DEE}" type="slidenum">
              <a:rPr lang="en-US" smtClean="0"/>
              <a:pPr/>
              <a:t>11</a:t>
            </a:fld>
            <a:endParaRPr lang="en-US"/>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0"/>
            <a:ext cx="8534400" cy="1066800"/>
          </a:xfrm>
        </p:spPr>
        <p:txBody>
          <a:bodyPr>
            <a:normAutofit fontScale="90000"/>
          </a:bodyPr>
          <a:lstStyle/>
          <a:p>
            <a:r>
              <a:rPr lang="en-US" dirty="0" smtClean="0"/>
              <a:t>Most of these self-employed are engaged in micro-businesses</a:t>
            </a:r>
            <a:endParaRPr lang="en-US" dirty="0"/>
          </a:p>
        </p:txBody>
      </p:sp>
      <p:sp>
        <p:nvSpPr>
          <p:cNvPr id="3" name="Slide Number Placeholder 2"/>
          <p:cNvSpPr>
            <a:spLocks noGrp="1"/>
          </p:cNvSpPr>
          <p:nvPr>
            <p:ph type="sldNum" sz="quarter" idx="12"/>
          </p:nvPr>
        </p:nvSpPr>
        <p:spPr/>
        <p:txBody>
          <a:bodyPr/>
          <a:lstStyle/>
          <a:p>
            <a:fld id="{E81DC635-6B43-469B-BFCE-6063896B5DEE}" type="slidenum">
              <a:rPr lang="en-US" smtClean="0"/>
              <a:pPr/>
              <a:t>12</a:t>
            </a:fld>
            <a:endParaRPr lang="en-US"/>
          </a:p>
        </p:txBody>
      </p:sp>
      <p:sp>
        <p:nvSpPr>
          <p:cNvPr id="4" name="Content Placeholder 3"/>
          <p:cNvSpPr>
            <a:spLocks noGrp="1"/>
          </p:cNvSpPr>
          <p:nvPr>
            <p:ph sz="quarter" idx="1"/>
          </p:nvPr>
        </p:nvSpPr>
        <p:spPr>
          <a:xfrm>
            <a:off x="301752" y="1527048"/>
            <a:ext cx="8613648" cy="4797552"/>
          </a:xfrm>
        </p:spPr>
        <p:txBody>
          <a:bodyPr>
            <a:normAutofit/>
          </a:bodyPr>
          <a:lstStyle/>
          <a:p>
            <a:r>
              <a:rPr lang="en-US" sz="2800" dirty="0" smtClean="0"/>
              <a:t>They are the smallest of small businesses</a:t>
            </a:r>
          </a:p>
          <a:p>
            <a:r>
              <a:rPr lang="en-US" sz="2800" dirty="0" smtClean="0"/>
              <a:t>A sole proprietorship, partnership or family business that has fewer than five employees</a:t>
            </a:r>
            <a:r>
              <a:rPr lang="en-US" dirty="0" smtClean="0"/>
              <a:t> </a:t>
            </a:r>
            <a:r>
              <a:rPr lang="en-US" sz="2000" dirty="0" smtClean="0"/>
              <a:t>(Aspen Institute and the Association for Enterprise Opportunity)</a:t>
            </a:r>
          </a:p>
          <a:p>
            <a:r>
              <a:rPr lang="en-US" sz="2800" dirty="0" smtClean="0"/>
              <a:t>Includes businesses with no paid employees</a:t>
            </a:r>
          </a:p>
          <a:p>
            <a:r>
              <a:rPr lang="en-US" sz="2800" dirty="0" smtClean="0"/>
              <a:t>In the U.S., microenterprises (establishments with less than 5 employees) were around 89 percent of all enterprises in 2010</a:t>
            </a:r>
          </a:p>
          <a:p>
            <a:r>
              <a:rPr lang="en-US" sz="2800" dirty="0" smtClean="0"/>
              <a:t>They provide 17-20 percent of nonfarm employment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05800" y="6248400"/>
            <a:ext cx="609600" cy="609600"/>
          </a:xfrm>
        </p:spPr>
        <p:txBody>
          <a:bodyPr>
            <a:normAutofit/>
          </a:bodyPr>
          <a:lstStyle/>
          <a:p>
            <a:fld id="{E81DC635-6B43-469B-BFCE-6063896B5DEE}" type="slidenum">
              <a:rPr lang="en-US" sz="1800" smtClean="0"/>
              <a:pPr/>
              <a:t>13</a:t>
            </a:fld>
            <a:endParaRPr lang="en-US" sz="1800" dirty="0"/>
          </a:p>
        </p:txBody>
      </p:sp>
      <p:graphicFrame>
        <p:nvGraphicFramePr>
          <p:cNvPr id="3" name="Chart 2"/>
          <p:cNvGraphicFramePr/>
          <p:nvPr/>
        </p:nvGraphicFramePr>
        <p:xfrm>
          <a:off x="304800" y="304800"/>
          <a:ext cx="8610600" cy="6019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305800" y="6248400"/>
            <a:ext cx="609600" cy="609600"/>
          </a:xfrm>
        </p:spPr>
        <p:txBody>
          <a:bodyPr>
            <a:normAutofit/>
          </a:bodyPr>
          <a:lstStyle/>
          <a:p>
            <a:fld id="{E81DC635-6B43-469B-BFCE-6063896B5DEE}" type="slidenum">
              <a:rPr lang="en-US" sz="1800" smtClean="0"/>
              <a:pPr/>
              <a:t>14</a:t>
            </a:fld>
            <a:endParaRPr lang="en-US" sz="1800" dirty="0"/>
          </a:p>
        </p:txBody>
      </p:sp>
      <p:graphicFrame>
        <p:nvGraphicFramePr>
          <p:cNvPr id="7" name="Chart 6"/>
          <p:cNvGraphicFramePr/>
          <p:nvPr/>
        </p:nvGraphicFramePr>
        <p:xfrm>
          <a:off x="304800" y="304800"/>
          <a:ext cx="8534400" cy="60198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152400" y="6400800"/>
            <a:ext cx="3962400" cy="276999"/>
          </a:xfrm>
          <a:prstGeom prst="rect">
            <a:avLst/>
          </a:prstGeom>
        </p:spPr>
        <p:txBody>
          <a:bodyPr wrap="square">
            <a:spAutoFit/>
          </a:bodyPr>
          <a:lstStyle/>
          <a:p>
            <a:r>
              <a:rPr lang="en-US" sz="1200" dirty="0" smtClean="0"/>
              <a:t>Source: Bureau of the Census: County Business Patterns</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75700" cy="914400"/>
          </a:xfrm>
        </p:spPr>
        <p:txBody>
          <a:bodyPr>
            <a:normAutofit fontScale="90000"/>
          </a:bodyPr>
          <a:lstStyle/>
          <a:p>
            <a:r>
              <a:rPr lang="en-US" dirty="0" smtClean="0"/>
              <a:t>Micro-business is Already </a:t>
            </a:r>
            <a:r>
              <a:rPr lang="en-US" b="1" dirty="0" smtClean="0">
                <a:solidFill>
                  <a:schemeClr val="accent1"/>
                </a:solidFill>
              </a:rPr>
              <a:t>a Local Economic Development Tool</a:t>
            </a:r>
            <a:endParaRPr lang="en-US" b="1" dirty="0">
              <a:solidFill>
                <a:schemeClr val="accent1"/>
              </a:solidFill>
            </a:endParaRPr>
          </a:p>
        </p:txBody>
      </p:sp>
      <p:sp>
        <p:nvSpPr>
          <p:cNvPr id="3" name="Content Placeholder 2"/>
          <p:cNvSpPr>
            <a:spLocks noGrp="1"/>
          </p:cNvSpPr>
          <p:nvPr>
            <p:ph idx="1"/>
          </p:nvPr>
        </p:nvSpPr>
        <p:spPr>
          <a:xfrm>
            <a:off x="152400" y="1447800"/>
            <a:ext cx="8534400" cy="4678363"/>
          </a:xfrm>
        </p:spPr>
        <p:txBody>
          <a:bodyPr>
            <a:normAutofit/>
          </a:bodyPr>
          <a:lstStyle/>
          <a:p>
            <a:r>
              <a:rPr lang="en-US" sz="2800" dirty="0" smtClean="0"/>
              <a:t>Embedded in economic development entrepreneurship strategies:</a:t>
            </a:r>
          </a:p>
          <a:p>
            <a:pPr lvl="1"/>
            <a:r>
              <a:rPr lang="en-US" sz="2400" dirty="0" smtClean="0"/>
              <a:t>“Development from below”</a:t>
            </a:r>
          </a:p>
          <a:p>
            <a:pPr lvl="1"/>
            <a:r>
              <a:rPr lang="en-US" sz="2400" dirty="0" smtClean="0"/>
              <a:t>“Bottom-up development”</a:t>
            </a:r>
          </a:p>
          <a:p>
            <a:pPr lvl="1"/>
            <a:r>
              <a:rPr lang="en-US" sz="2400" dirty="0" smtClean="0"/>
              <a:t>“Economic gardening”</a:t>
            </a:r>
          </a:p>
          <a:p>
            <a:pPr lvl="1"/>
            <a:r>
              <a:rPr lang="en-US" sz="2400" dirty="0" smtClean="0"/>
              <a:t>“Growing of your own”</a:t>
            </a:r>
          </a:p>
          <a:p>
            <a:r>
              <a:rPr lang="en-US" sz="2800" dirty="0" smtClean="0"/>
              <a:t>For some, favoring local micro-businesses or self-employment is believed to be better for local development</a:t>
            </a:r>
            <a:endParaRPr lang="en-US" sz="2800" dirty="0"/>
          </a:p>
        </p:txBody>
      </p:sp>
      <p:sp>
        <p:nvSpPr>
          <p:cNvPr id="4" name="Slide Number Placeholder 3"/>
          <p:cNvSpPr>
            <a:spLocks noGrp="1"/>
          </p:cNvSpPr>
          <p:nvPr>
            <p:ph type="sldNum" sz="quarter" idx="12"/>
          </p:nvPr>
        </p:nvSpPr>
        <p:spPr/>
        <p:txBody>
          <a:bodyPr/>
          <a:lstStyle/>
          <a:p>
            <a:fld id="{E81DC635-6B43-469B-BFCE-6063896B5DEE}"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Micro-Business Assistance Programs</a:t>
            </a:r>
            <a:endParaRPr lang="en-US" dirty="0"/>
          </a:p>
        </p:txBody>
      </p:sp>
      <p:sp>
        <p:nvSpPr>
          <p:cNvPr id="3" name="Slide Number Placeholder 2"/>
          <p:cNvSpPr>
            <a:spLocks noGrp="1"/>
          </p:cNvSpPr>
          <p:nvPr>
            <p:ph type="sldNum" sz="quarter" idx="12"/>
          </p:nvPr>
        </p:nvSpPr>
        <p:spPr/>
        <p:txBody>
          <a:bodyPr/>
          <a:lstStyle/>
          <a:p>
            <a:fld id="{E81DC635-6B43-469B-BFCE-6063896B5DEE}" type="slidenum">
              <a:rPr lang="en-US" smtClean="0"/>
              <a:pPr/>
              <a:t>16</a:t>
            </a:fld>
            <a:endParaRPr lang="en-US"/>
          </a:p>
        </p:txBody>
      </p:sp>
      <p:sp>
        <p:nvSpPr>
          <p:cNvPr id="4" name="Content Placeholder 3"/>
          <p:cNvSpPr>
            <a:spLocks noGrp="1"/>
          </p:cNvSpPr>
          <p:nvPr>
            <p:ph sz="quarter" idx="1"/>
          </p:nvPr>
        </p:nvSpPr>
        <p:spPr/>
        <p:txBody>
          <a:bodyPr>
            <a:normAutofit lnSpcReduction="10000"/>
          </a:bodyPr>
          <a:lstStyle/>
          <a:p>
            <a:r>
              <a:rPr lang="en-US" dirty="0" smtClean="0"/>
              <a:t>Have grown from only a few in 1985 to 696 programs in 2008</a:t>
            </a:r>
          </a:p>
          <a:p>
            <a:r>
              <a:rPr lang="en-US" dirty="0" smtClean="0"/>
              <a:t>A total of 274,128 individuals received services from microenterprise providers in FY08</a:t>
            </a:r>
          </a:p>
          <a:p>
            <a:r>
              <a:rPr lang="en-US" dirty="0" smtClean="0"/>
              <a:t>Lending activity by the 362 programs identified as micro-lenders :</a:t>
            </a:r>
          </a:p>
          <a:p>
            <a:pPr lvl="1"/>
            <a:r>
              <a:rPr lang="en-US" dirty="0" smtClean="0"/>
              <a:t>made an estimated 9,191 loans totaling $100,912,050 in FY 2008</a:t>
            </a:r>
          </a:p>
          <a:p>
            <a:pPr lvl="1"/>
            <a:r>
              <a:rPr lang="en-US" dirty="0" smtClean="0"/>
              <a:t>held an estimated $173,637,960 in outstanding loans, and</a:t>
            </a:r>
          </a:p>
          <a:p>
            <a:pPr lvl="1"/>
            <a:r>
              <a:rPr lang="en-US" dirty="0" smtClean="0"/>
              <a:t>held an estimated total of $ 235,282,605 in their microloan capital pools.</a:t>
            </a:r>
            <a:endParaRPr lang="en-US" dirty="0"/>
          </a:p>
        </p:txBody>
      </p:sp>
      <p:sp>
        <p:nvSpPr>
          <p:cNvPr id="5" name="Rectangle 4"/>
          <p:cNvSpPr/>
          <p:nvPr/>
        </p:nvSpPr>
        <p:spPr>
          <a:xfrm>
            <a:off x="228600" y="6400800"/>
            <a:ext cx="6400800" cy="307777"/>
          </a:xfrm>
          <a:prstGeom prst="rect">
            <a:avLst/>
          </a:prstGeom>
        </p:spPr>
        <p:txBody>
          <a:bodyPr wrap="square">
            <a:spAutoFit/>
          </a:bodyPr>
          <a:lstStyle/>
          <a:p>
            <a:r>
              <a:rPr lang="en-US" sz="1400" dirty="0" smtClean="0"/>
              <a:t>Source: Aspen Institute. U.S. Microenterprise Census Highlights FY2008 Data</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38200"/>
          </a:xfrm>
        </p:spPr>
        <p:txBody>
          <a:bodyPr>
            <a:normAutofit fontScale="90000"/>
          </a:bodyPr>
          <a:lstStyle/>
          <a:p>
            <a:r>
              <a:rPr lang="en-US" dirty="0" smtClean="0"/>
              <a:t>Rationale for Micro-Business as an Economic Development Strategy</a:t>
            </a:r>
            <a:endParaRPr lang="en-US" dirty="0"/>
          </a:p>
        </p:txBody>
      </p:sp>
      <p:sp>
        <p:nvSpPr>
          <p:cNvPr id="3" name="Slide Number Placeholder 2"/>
          <p:cNvSpPr>
            <a:spLocks noGrp="1"/>
          </p:cNvSpPr>
          <p:nvPr>
            <p:ph type="sldNum" sz="quarter" idx="12"/>
          </p:nvPr>
        </p:nvSpPr>
        <p:spPr/>
        <p:txBody>
          <a:bodyPr/>
          <a:lstStyle/>
          <a:p>
            <a:fld id="{E81DC635-6B43-469B-BFCE-6063896B5DEE}" type="slidenum">
              <a:rPr lang="en-US" smtClean="0"/>
              <a:pPr/>
              <a:t>17</a:t>
            </a:fld>
            <a:endParaRPr lang="en-US"/>
          </a:p>
        </p:txBody>
      </p:sp>
      <p:sp>
        <p:nvSpPr>
          <p:cNvPr id="4" name="Content Placeholder 3"/>
          <p:cNvSpPr>
            <a:spLocks noGrp="1"/>
          </p:cNvSpPr>
          <p:nvPr>
            <p:ph sz="quarter" idx="1"/>
          </p:nvPr>
        </p:nvSpPr>
        <p:spPr/>
        <p:txBody>
          <a:bodyPr>
            <a:normAutofit/>
          </a:bodyPr>
          <a:lstStyle/>
          <a:p>
            <a:r>
              <a:rPr lang="en-US" dirty="0" smtClean="0"/>
              <a:t>Generator of long-term sustainable jobs </a:t>
            </a:r>
          </a:p>
          <a:p>
            <a:r>
              <a:rPr lang="en-US" dirty="0" smtClean="0"/>
              <a:t>More likely adaptable to changing conditions (less capital intensive)</a:t>
            </a:r>
          </a:p>
          <a:p>
            <a:r>
              <a:rPr lang="en-US" dirty="0" smtClean="0"/>
              <a:t>Potential tool to alleviate poverty</a:t>
            </a:r>
          </a:p>
          <a:p>
            <a:r>
              <a:rPr lang="en-US" dirty="0" smtClean="0"/>
              <a:t>Income </a:t>
            </a:r>
            <a:r>
              <a:rPr lang="en-US" dirty="0" smtClean="0"/>
              <a:t>patching</a:t>
            </a:r>
          </a:p>
          <a:p>
            <a:r>
              <a:rPr lang="en-US" dirty="0" smtClean="0"/>
              <a:t>Increased overall community economic activity/ vitality</a:t>
            </a:r>
            <a:endParaRPr lang="en-US"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990600"/>
          </a:xfrm>
        </p:spPr>
        <p:txBody>
          <a:bodyPr>
            <a:noAutofit/>
          </a:bodyPr>
          <a:lstStyle/>
          <a:p>
            <a:r>
              <a:rPr lang="en-US" sz="2400" b="1" dirty="0" smtClean="0"/>
              <a:t>Recent Research on Effects of Microenterprises / Self-Employment on Local Economies</a:t>
            </a:r>
            <a:endParaRPr lang="en-US" sz="2400" b="1" dirty="0"/>
          </a:p>
        </p:txBody>
      </p:sp>
      <p:sp>
        <p:nvSpPr>
          <p:cNvPr id="3" name="Slide Number Placeholder 2"/>
          <p:cNvSpPr>
            <a:spLocks noGrp="1"/>
          </p:cNvSpPr>
          <p:nvPr>
            <p:ph type="sldNum" sz="quarter" idx="12"/>
          </p:nvPr>
        </p:nvSpPr>
        <p:spPr/>
        <p:txBody>
          <a:bodyPr/>
          <a:lstStyle/>
          <a:p>
            <a:fld id="{E81DC635-6B43-469B-BFCE-6063896B5DEE}" type="slidenum">
              <a:rPr lang="en-US" smtClean="0"/>
              <a:pPr/>
              <a:t>18</a:t>
            </a:fld>
            <a:endParaRPr lang="en-US"/>
          </a:p>
        </p:txBody>
      </p:sp>
      <p:graphicFrame>
        <p:nvGraphicFramePr>
          <p:cNvPr id="5" name="Content Placeholder 4"/>
          <p:cNvGraphicFramePr>
            <a:graphicFrameLocks noGrp="1"/>
          </p:cNvGraphicFramePr>
          <p:nvPr>
            <p:ph sz="quarter" idx="1"/>
          </p:nvPr>
        </p:nvGraphicFramePr>
        <p:xfrm>
          <a:off x="301623" y="1527175"/>
          <a:ext cx="8613776" cy="4434840"/>
        </p:xfrm>
        <a:graphic>
          <a:graphicData uri="http://schemas.openxmlformats.org/drawingml/2006/table">
            <a:tbl>
              <a:tblPr firstRow="1" bandRow="1">
                <a:tableStyleId>{5C22544A-7EE6-4342-B048-85BDC9FD1C3A}</a:tableStyleId>
              </a:tblPr>
              <a:tblGrid>
                <a:gridCol w="2060577"/>
                <a:gridCol w="2819400"/>
                <a:gridCol w="1580355"/>
                <a:gridCol w="2153444"/>
              </a:tblGrid>
              <a:tr h="370840">
                <a:tc>
                  <a:txBody>
                    <a:bodyPr/>
                    <a:lstStyle/>
                    <a:p>
                      <a:r>
                        <a:rPr lang="en-US" sz="1700" dirty="0" smtClean="0"/>
                        <a:t>Study</a:t>
                      </a:r>
                      <a:endParaRPr lang="en-US" sz="1700" dirty="0"/>
                    </a:p>
                  </a:txBody>
                  <a:tcPr/>
                </a:tc>
                <a:tc>
                  <a:txBody>
                    <a:bodyPr/>
                    <a:lstStyle/>
                    <a:p>
                      <a:r>
                        <a:rPr lang="en-US" sz="1700" dirty="0" smtClean="0"/>
                        <a:t>Measure of entrepreneurship</a:t>
                      </a:r>
                      <a:endParaRPr lang="en-US" sz="1700" dirty="0"/>
                    </a:p>
                  </a:txBody>
                  <a:tcPr/>
                </a:tc>
                <a:tc>
                  <a:txBody>
                    <a:bodyPr/>
                    <a:lstStyle/>
                    <a:p>
                      <a:r>
                        <a:rPr lang="en-US" sz="1700" dirty="0" smtClean="0"/>
                        <a:t>Geography</a:t>
                      </a:r>
                      <a:r>
                        <a:rPr lang="en-US" sz="1700" baseline="0" dirty="0" smtClean="0"/>
                        <a:t> </a:t>
                      </a:r>
                      <a:endParaRPr lang="en-US" sz="1700" dirty="0"/>
                    </a:p>
                  </a:txBody>
                  <a:tcPr/>
                </a:tc>
                <a:tc>
                  <a:txBody>
                    <a:bodyPr/>
                    <a:lstStyle/>
                    <a:p>
                      <a:r>
                        <a:rPr lang="en-US" sz="1700" dirty="0" smtClean="0"/>
                        <a:t>Measure of economic performance</a:t>
                      </a:r>
                      <a:endParaRPr lang="en-US" sz="17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err="1" smtClean="0"/>
                        <a:t>Deller</a:t>
                      </a:r>
                      <a:r>
                        <a:rPr lang="en-US" sz="1800" b="0" dirty="0" smtClean="0"/>
                        <a:t> and </a:t>
                      </a:r>
                      <a:r>
                        <a:rPr lang="en-US" sz="1800" b="0" dirty="0" err="1" smtClean="0"/>
                        <a:t>McConnon</a:t>
                      </a:r>
                      <a:r>
                        <a:rPr lang="en-US" sz="1800" b="0" dirty="0" smtClean="0"/>
                        <a:t> (2009) </a:t>
                      </a:r>
                    </a:p>
                  </a:txBody>
                  <a:tcPr/>
                </a:tc>
                <a:tc>
                  <a:txBody>
                    <a:bodyPr/>
                    <a:lstStyle/>
                    <a:p>
                      <a:r>
                        <a:rPr lang="en-US" dirty="0" smtClean="0"/>
                        <a:t>Establishments that employs 1-4 employees (County Business</a:t>
                      </a:r>
                      <a:r>
                        <a:rPr lang="en-US" baseline="0" dirty="0" smtClean="0"/>
                        <a:t> Patterns data from the Census Bureau)</a:t>
                      </a:r>
                      <a:endParaRPr lang="en-US" dirty="0"/>
                    </a:p>
                  </a:txBody>
                  <a:tcPr/>
                </a:tc>
                <a:tc>
                  <a:txBody>
                    <a:bodyPr/>
                    <a:lstStyle/>
                    <a:p>
                      <a:r>
                        <a:rPr lang="en-US" dirty="0" smtClean="0"/>
                        <a:t>US States</a:t>
                      </a:r>
                      <a:endParaRPr lang="en-US" dirty="0"/>
                    </a:p>
                  </a:txBody>
                  <a:tcPr/>
                </a:tc>
                <a:tc>
                  <a:txBody>
                    <a:bodyPr/>
                    <a:lstStyle/>
                    <a:p>
                      <a:r>
                        <a:rPr lang="en-US" dirty="0" smtClean="0"/>
                        <a:t>Employment and income growth</a:t>
                      </a:r>
                      <a:endParaRPr lang="en-US" dirty="0"/>
                    </a:p>
                  </a:txBody>
                  <a:tcPr/>
                </a:tc>
              </a:tr>
              <a:tr h="370840">
                <a:tc>
                  <a:txBody>
                    <a:bodyPr/>
                    <a:lstStyle/>
                    <a:p>
                      <a:r>
                        <a:rPr lang="en-US" dirty="0" smtClean="0"/>
                        <a:t>Goetz et al (2011)</a:t>
                      </a:r>
                      <a:endParaRPr lang="en-US" dirty="0"/>
                    </a:p>
                  </a:txBody>
                  <a:tcPr/>
                </a:tc>
                <a:tc>
                  <a:txBody>
                    <a:bodyPr/>
                    <a:lstStyle/>
                    <a:p>
                      <a:r>
                        <a:rPr lang="en-US" dirty="0" smtClean="0"/>
                        <a:t>Kauffman Entrepreneurship Index (KEI)</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 States</a:t>
                      </a:r>
                    </a:p>
                  </a:txBody>
                  <a:tcPr/>
                </a:tc>
                <a:tc>
                  <a:txBody>
                    <a:bodyPr/>
                    <a:lstStyle/>
                    <a:p>
                      <a:r>
                        <a:rPr lang="en-US" dirty="0" smtClean="0"/>
                        <a:t>Employment growth</a:t>
                      </a:r>
                      <a:endParaRPr lang="en-US" dirty="0"/>
                    </a:p>
                  </a:txBody>
                  <a:tcPr/>
                </a:tc>
              </a:tr>
              <a:tr h="370840">
                <a:tc>
                  <a:txBody>
                    <a:bodyPr/>
                    <a:lstStyle/>
                    <a:p>
                      <a:r>
                        <a:rPr lang="en-US" dirty="0" smtClean="0"/>
                        <a:t>Rupasingha and Goetz (2011)</a:t>
                      </a:r>
                      <a:endParaRPr lang="en-US" dirty="0"/>
                    </a:p>
                  </a:txBody>
                  <a:tcPr/>
                </a:tc>
                <a:tc>
                  <a:txBody>
                    <a:bodyPr/>
                    <a:lstStyle/>
                    <a:p>
                      <a:r>
                        <a:rPr lang="en-US" dirty="0" smtClean="0"/>
                        <a:t>The</a:t>
                      </a:r>
                      <a:r>
                        <a:rPr lang="en-US" baseline="0" dirty="0" smtClean="0"/>
                        <a:t> share of nonfarm proprietorships (Bureau of Economic Analysis data)</a:t>
                      </a:r>
                      <a:endParaRPr lang="en-US" dirty="0"/>
                    </a:p>
                  </a:txBody>
                  <a:tcPr/>
                </a:tc>
                <a:tc>
                  <a:txBody>
                    <a:bodyPr/>
                    <a:lstStyle/>
                    <a:p>
                      <a:r>
                        <a:rPr lang="en-US" dirty="0" smtClean="0"/>
                        <a:t>US Counties</a:t>
                      </a:r>
                      <a:endParaRPr lang="en-US" dirty="0"/>
                    </a:p>
                  </a:txBody>
                  <a:tcPr/>
                </a:tc>
                <a:tc>
                  <a:txBody>
                    <a:bodyPr/>
                    <a:lstStyle/>
                    <a:p>
                      <a:r>
                        <a:rPr lang="en-US" dirty="0" smtClean="0"/>
                        <a:t>Employment and</a:t>
                      </a:r>
                      <a:r>
                        <a:rPr lang="en-US" baseline="0" dirty="0" smtClean="0"/>
                        <a:t> income growth and change in poverty</a:t>
                      </a:r>
                      <a:endParaRPr lang="en-US" dirty="0"/>
                    </a:p>
                  </a:txBody>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200" b="1" dirty="0" smtClean="0"/>
              <a:t>Summary of Research Findings</a:t>
            </a:r>
            <a:endParaRPr lang="en-US" sz="3200" b="1" dirty="0"/>
          </a:p>
        </p:txBody>
      </p:sp>
      <p:sp>
        <p:nvSpPr>
          <p:cNvPr id="4" name="Slide Number Placeholder 3"/>
          <p:cNvSpPr>
            <a:spLocks noGrp="1"/>
          </p:cNvSpPr>
          <p:nvPr>
            <p:ph type="sldNum" sz="quarter" idx="12"/>
          </p:nvPr>
        </p:nvSpPr>
        <p:spPr/>
        <p:txBody>
          <a:bodyPr/>
          <a:lstStyle/>
          <a:p>
            <a:fld id="{E81DC635-6B43-469B-BFCE-6063896B5DEE}" type="slidenum">
              <a:rPr lang="en-US" smtClean="0"/>
              <a:pPr/>
              <a:t>19</a:t>
            </a:fld>
            <a:endParaRPr lang="en-US"/>
          </a:p>
        </p:txBody>
      </p:sp>
      <p:sp>
        <p:nvSpPr>
          <p:cNvPr id="32771" name="Content Placeholder 2"/>
          <p:cNvSpPr>
            <a:spLocks noGrp="1"/>
          </p:cNvSpPr>
          <p:nvPr>
            <p:ph sz="quarter" idx="1"/>
          </p:nvPr>
        </p:nvSpPr>
        <p:spPr/>
        <p:txBody>
          <a:bodyPr>
            <a:normAutofit/>
          </a:bodyPr>
          <a:lstStyle/>
          <a:p>
            <a:pPr>
              <a:defRPr/>
            </a:pPr>
            <a:r>
              <a:rPr lang="en-US" dirty="0" smtClean="0"/>
              <a:t>Entrepreneurship is favorable for state income and employment growth</a:t>
            </a:r>
          </a:p>
          <a:p>
            <a:pPr>
              <a:defRPr/>
            </a:pPr>
            <a:r>
              <a:rPr lang="en-US" dirty="0" smtClean="0"/>
              <a:t>Self-employment has a strong favorable impact on income and employment growth in both metro and nonmetro counties</a:t>
            </a:r>
          </a:p>
          <a:p>
            <a:pPr>
              <a:defRPr/>
            </a:pPr>
            <a:r>
              <a:rPr lang="en-US" dirty="0" smtClean="0"/>
              <a:t>Self-employment helps reduce poverty in nonmetro counties</a:t>
            </a: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Disclaimer</a:t>
            </a:r>
            <a:endParaRPr lang="en-US" b="1" dirty="0"/>
          </a:p>
        </p:txBody>
      </p:sp>
      <p:sp>
        <p:nvSpPr>
          <p:cNvPr id="3" name="Content Placeholder 2"/>
          <p:cNvSpPr>
            <a:spLocks noGrp="1"/>
          </p:cNvSpPr>
          <p:nvPr>
            <p:ph sz="quarter" idx="1"/>
          </p:nvPr>
        </p:nvSpPr>
        <p:spPr/>
        <p:txBody>
          <a:bodyPr>
            <a:normAutofit/>
          </a:bodyPr>
          <a:lstStyle/>
          <a:p>
            <a:pPr lvl="1" algn="ctr">
              <a:buNone/>
            </a:pPr>
            <a:endParaRPr lang="en-US" sz="2800" dirty="0" smtClean="0"/>
          </a:p>
          <a:p>
            <a:pPr lvl="1" algn="ctr">
              <a:buNone/>
            </a:pPr>
            <a:endParaRPr lang="en-US" sz="2800" dirty="0" smtClean="0"/>
          </a:p>
          <a:p>
            <a:pPr lvl="1" algn="ctr">
              <a:buNone/>
            </a:pPr>
            <a:r>
              <a:rPr lang="en-US" sz="2800" b="1" dirty="0" smtClean="0"/>
              <a:t>The views expressed in this presentation are the views of the speaker and do not necessarily reflect the views or policies of the Federal Reserve Bank of Atlanta or the Federal Reserve System.</a:t>
            </a:r>
          </a:p>
          <a:p>
            <a:pPr lvl="1">
              <a:buNone/>
            </a:pP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E81DC635-6B43-469B-BFCE-6063896B5DEE}"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0"/>
            <a:ext cx="8534400" cy="1143000"/>
          </a:xfrm>
        </p:spPr>
        <p:txBody>
          <a:bodyPr>
            <a:normAutofit fontScale="90000"/>
          </a:bodyPr>
          <a:lstStyle/>
          <a:p>
            <a:r>
              <a:rPr lang="en-US" sz="3600" dirty="0" smtClean="0"/>
              <a:t>Recent Research - Effect of Locally-Owned Micro-Businesses</a:t>
            </a:r>
            <a:endParaRPr lang="en-US" dirty="0"/>
          </a:p>
        </p:txBody>
      </p:sp>
      <p:sp>
        <p:nvSpPr>
          <p:cNvPr id="3" name="Slide Number Placeholder 2"/>
          <p:cNvSpPr>
            <a:spLocks noGrp="1"/>
          </p:cNvSpPr>
          <p:nvPr>
            <p:ph type="sldNum" sz="quarter" idx="12"/>
          </p:nvPr>
        </p:nvSpPr>
        <p:spPr/>
        <p:txBody>
          <a:bodyPr/>
          <a:lstStyle/>
          <a:p>
            <a:fld id="{E81DC635-6B43-469B-BFCE-6063896B5DEE}" type="slidenum">
              <a:rPr lang="en-US" smtClean="0"/>
              <a:pPr/>
              <a:t>20</a:t>
            </a:fld>
            <a:endParaRPr lang="en-US"/>
          </a:p>
        </p:txBody>
      </p:sp>
      <p:sp>
        <p:nvSpPr>
          <p:cNvPr id="4" name="Content Placeholder 3"/>
          <p:cNvSpPr>
            <a:spLocks noGrp="1"/>
          </p:cNvSpPr>
          <p:nvPr>
            <p:ph sz="quarter" idx="1"/>
          </p:nvPr>
        </p:nvSpPr>
        <p:spPr/>
        <p:txBody>
          <a:bodyPr/>
          <a:lstStyle/>
          <a:p>
            <a:r>
              <a:rPr lang="en-US" dirty="0" smtClean="0"/>
              <a:t>Fleming and Goetz (2011): Locally owned micro-businesses (1-9 employees) are favorable for county income growth, compared to nonlocal businesses</a:t>
            </a:r>
          </a:p>
          <a:p>
            <a:r>
              <a:rPr lang="en-US" dirty="0" smtClean="0"/>
              <a:t>Rupasingha (</a:t>
            </a:r>
            <a:r>
              <a:rPr lang="en-US" dirty="0" smtClean="0"/>
              <a:t>2012): </a:t>
            </a:r>
            <a:r>
              <a:rPr lang="en-US" dirty="0" smtClean="0"/>
              <a:t>Locally owned micro-businesses (1-9 employees) create more employment opportunities and help reduce poverty in local communities, compared to larger businesses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a:ln>
            <a:solidFill>
              <a:schemeClr val="accent1">
                <a:shade val="50000"/>
              </a:schemeClr>
            </a:solidFill>
          </a:ln>
        </p:spPr>
        <p:txBody>
          <a:bodyPr>
            <a:normAutofit/>
          </a:bodyPr>
          <a:lstStyle/>
          <a:p>
            <a:r>
              <a:rPr lang="en-US" dirty="0" smtClean="0"/>
              <a:t>Opportunities for Policy and Practice</a:t>
            </a:r>
            <a:endParaRPr lang="en-US" dirty="0"/>
          </a:p>
        </p:txBody>
      </p:sp>
      <p:sp>
        <p:nvSpPr>
          <p:cNvPr id="3" name="Content Placeholder 2"/>
          <p:cNvSpPr>
            <a:spLocks noGrp="1"/>
          </p:cNvSpPr>
          <p:nvPr>
            <p:ph idx="1"/>
          </p:nvPr>
        </p:nvSpPr>
        <p:spPr>
          <a:xfrm>
            <a:off x="304800" y="1447800"/>
            <a:ext cx="8534400" cy="5029200"/>
          </a:xfrm>
        </p:spPr>
        <p:txBody>
          <a:bodyPr>
            <a:normAutofit/>
          </a:bodyPr>
          <a:lstStyle/>
          <a:p>
            <a:r>
              <a:rPr lang="en-US" dirty="0" smtClean="0"/>
              <a:t>It is important to know what is needed for micro-businesses to be successful</a:t>
            </a:r>
          </a:p>
          <a:p>
            <a:pPr lvl="1"/>
            <a:r>
              <a:rPr lang="en-US" dirty="0" smtClean="0"/>
              <a:t>Individual level factors </a:t>
            </a:r>
          </a:p>
          <a:p>
            <a:pPr lvl="1"/>
            <a:r>
              <a:rPr lang="en-US" dirty="0" smtClean="0"/>
              <a:t>Community level factors</a:t>
            </a:r>
          </a:p>
          <a:p>
            <a:r>
              <a:rPr lang="en-US" dirty="0" smtClean="0">
                <a:ea typeface="ＭＳ Ｐゴシック" pitchFamily="34" charset="-128"/>
              </a:rPr>
              <a:t>Understanding these factors may facilitate the development of appropriate policies  at the local level</a:t>
            </a:r>
          </a:p>
          <a:p>
            <a:r>
              <a:rPr lang="en-US" dirty="0" smtClean="0"/>
              <a:t>Some communities have a higher rate of micro-businesses than others </a:t>
            </a:r>
          </a:p>
          <a:p>
            <a:pPr lvl="1"/>
            <a:r>
              <a:rPr lang="en-US" dirty="0" smtClean="0"/>
              <a:t>This </a:t>
            </a:r>
            <a:r>
              <a:rPr lang="en-US" dirty="0" smtClean="0"/>
              <a:t>creates </a:t>
            </a:r>
            <a:r>
              <a:rPr lang="en-US" dirty="0" smtClean="0"/>
              <a:t>an opportunity for researchers to study community level factors that are associated with higher rates of micro-businesses</a:t>
            </a:r>
            <a:endParaRPr lang="en-US" dirty="0"/>
          </a:p>
        </p:txBody>
      </p:sp>
      <p:sp>
        <p:nvSpPr>
          <p:cNvPr id="4" name="TextBox 3"/>
          <p:cNvSpPr txBox="1"/>
          <p:nvPr/>
        </p:nvSpPr>
        <p:spPr>
          <a:xfrm>
            <a:off x="166048" y="6477000"/>
            <a:ext cx="8825552" cy="246221"/>
          </a:xfrm>
          <a:prstGeom prst="rect">
            <a:avLst/>
          </a:prstGeom>
          <a:solidFill>
            <a:schemeClr val="accent1">
              <a:lumMod val="75000"/>
            </a:schemeClr>
          </a:solidFill>
        </p:spPr>
        <p:txBody>
          <a:bodyPr wrap="square" rtlCol="0">
            <a:spAutoFit/>
          </a:bodyPr>
          <a:lstStyle/>
          <a:p>
            <a:endParaRPr lang="en-US" sz="1000" dirty="0">
              <a:solidFill>
                <a:prstClr val="black">
                  <a:lumMod val="50000"/>
                  <a:lumOff val="50000"/>
                </a:prstClr>
              </a:solidFill>
            </a:endParaRPr>
          </a:p>
        </p:txBody>
      </p:sp>
      <p:sp>
        <p:nvSpPr>
          <p:cNvPr id="5" name="Slide Number Placeholder 2"/>
          <p:cNvSpPr>
            <a:spLocks noGrp="1"/>
          </p:cNvSpPr>
          <p:nvPr>
            <p:ph type="sldNum" sz="quarter" idx="12"/>
          </p:nvPr>
        </p:nvSpPr>
        <p:spPr>
          <a:xfrm>
            <a:off x="4361688" y="1026372"/>
            <a:ext cx="457200" cy="441325"/>
          </a:xfrm>
        </p:spPr>
        <p:txBody>
          <a:bodyPr/>
          <a:lstStyle/>
          <a:p>
            <a:fld id="{E81DC635-6B43-469B-BFCE-6063896B5DEE}"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E81DC635-6B43-469B-BFCE-6063896B5DEE}" type="slidenum">
              <a:rPr lang="en-US" smtClean="0"/>
              <a:pPr/>
              <a:t>22</a:t>
            </a:fld>
            <a:endParaRPr lang="en-US"/>
          </a:p>
        </p:txBody>
      </p:sp>
      <p:sp>
        <p:nvSpPr>
          <p:cNvPr id="5" name="Rectangle 4"/>
          <p:cNvSpPr/>
          <p:nvPr/>
        </p:nvSpPr>
        <p:spPr>
          <a:xfrm>
            <a:off x="457200" y="304800"/>
            <a:ext cx="8229600" cy="707886"/>
          </a:xfrm>
          <a:prstGeom prst="rect">
            <a:avLst/>
          </a:prstGeom>
        </p:spPr>
        <p:txBody>
          <a:bodyPr wrap="square">
            <a:spAutoFit/>
          </a:bodyPr>
          <a:lstStyle/>
          <a:p>
            <a:pPr algn="ctr"/>
            <a:r>
              <a:rPr lang="en-US" sz="2000" b="1" dirty="0" smtClean="0">
                <a:solidFill>
                  <a:schemeClr val="accent1"/>
                </a:solidFill>
              </a:rPr>
              <a:t>Spatial Variation of Microenterprises (1-4 Employers) in the U.S., 2007</a:t>
            </a:r>
            <a:endParaRPr lang="en-US" sz="2000" b="1" dirty="0">
              <a:solidFill>
                <a:schemeClr val="accent1"/>
              </a:solidFill>
            </a:endParaRPr>
          </a:p>
        </p:txBody>
      </p:sp>
      <p:pic>
        <p:nvPicPr>
          <p:cNvPr id="6" name="Picture 5" descr="spatial variation of all microent.jpg"/>
          <p:cNvPicPr>
            <a:picLocks noChangeAspect="1"/>
          </p:cNvPicPr>
          <p:nvPr/>
        </p:nvPicPr>
        <p:blipFill>
          <a:blip r:embed="rId3" cstate="print"/>
          <a:stretch>
            <a:fillRect/>
          </a:stretch>
        </p:blipFill>
        <p:spPr>
          <a:xfrm>
            <a:off x="135707" y="0"/>
            <a:ext cx="8872585" cy="6858000"/>
          </a:xfrm>
          <a:prstGeom prst="rect">
            <a:avLst/>
          </a:prstGeom>
        </p:spPr>
      </p:pic>
      <p:sp>
        <p:nvSpPr>
          <p:cNvPr id="7" name="Rectangle 6"/>
          <p:cNvSpPr/>
          <p:nvPr/>
        </p:nvSpPr>
        <p:spPr>
          <a:xfrm>
            <a:off x="304800" y="228600"/>
            <a:ext cx="8458200" cy="830997"/>
          </a:xfrm>
          <a:prstGeom prst="rect">
            <a:avLst/>
          </a:prstGeom>
        </p:spPr>
        <p:txBody>
          <a:bodyPr wrap="square">
            <a:spAutoFit/>
          </a:bodyPr>
          <a:lstStyle/>
          <a:p>
            <a:pPr algn="ctr"/>
            <a:r>
              <a:rPr lang="en-US" sz="2400" b="1" dirty="0" smtClean="0">
                <a:solidFill>
                  <a:schemeClr val="accent1"/>
                </a:solidFill>
              </a:rPr>
              <a:t>Spatial Variation of Microenterprises (with 0-4 employees)  in the U.S., 2007</a:t>
            </a:r>
            <a:endParaRPr lang="en-US" sz="2400" b="1" dirty="0">
              <a:solidFill>
                <a:schemeClr val="accent1"/>
              </a:solidFill>
            </a:endParaRPr>
          </a:p>
        </p:txBody>
      </p:sp>
      <p:sp>
        <p:nvSpPr>
          <p:cNvPr id="8" name="Slide Number Placeholder 2"/>
          <p:cNvSpPr txBox="1">
            <a:spLocks/>
          </p:cNvSpPr>
          <p:nvPr/>
        </p:nvSpPr>
        <p:spPr>
          <a:xfrm>
            <a:off x="8305800" y="6248400"/>
            <a:ext cx="609600" cy="609600"/>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1DC635-6B43-469B-BFCE-6063896B5DEE}" type="slidenum">
              <a:rPr kumimoji="0" lang="en-US" sz="1800" b="0" i="0" u="none" strike="noStrike" kern="1200" cap="none" spc="0" normalizeH="0" baseline="0" noProof="0" smtClean="0">
                <a:ln>
                  <a:noFill/>
                </a:ln>
                <a:solidFill>
                  <a:schemeClr val="accent3">
                    <a:shade val="75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1200" cap="none" spc="0" normalizeH="0" baseline="0" noProof="0" dirty="0">
              <a:ln>
                <a:noFill/>
              </a:ln>
              <a:solidFill>
                <a:schemeClr val="accent3">
                  <a:shade val="75000"/>
                </a:schemeClr>
              </a:solidFill>
              <a:effectLst/>
              <a:uLnTx/>
              <a:uFillTx/>
              <a:latin typeface="+mn-lt"/>
              <a:ea typeface="+mn-ea"/>
              <a:cs typeface="+mn-cs"/>
            </a:endParaRPr>
          </a:p>
        </p:txBody>
      </p:sp>
      <p:sp>
        <p:nvSpPr>
          <p:cNvPr id="9" name="Rectangle 8"/>
          <p:cNvSpPr/>
          <p:nvPr/>
        </p:nvSpPr>
        <p:spPr>
          <a:xfrm>
            <a:off x="4572000" y="6324600"/>
            <a:ext cx="2831224" cy="276999"/>
          </a:xfrm>
          <a:prstGeom prst="rect">
            <a:avLst/>
          </a:prstGeom>
        </p:spPr>
        <p:txBody>
          <a:bodyPr wrap="none">
            <a:spAutoFit/>
          </a:bodyPr>
          <a:lstStyle/>
          <a:p>
            <a:r>
              <a:rPr lang="en-US" sz="1200" dirty="0" smtClean="0"/>
              <a:t>Data source: U.S. Bureau of the Census</a:t>
            </a:r>
            <a:endParaRPr lang="en-US" sz="1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fontScale="90000"/>
          </a:bodyPr>
          <a:lstStyle/>
          <a:p>
            <a:r>
              <a:rPr lang="en-US" sz="3200" dirty="0" smtClean="0"/>
              <a:t>Characteristics of Micro-business Friendly Communities: Access to Capital</a:t>
            </a:r>
            <a:endParaRPr lang="en-US" sz="3200" dirty="0"/>
          </a:p>
        </p:txBody>
      </p:sp>
      <p:sp>
        <p:nvSpPr>
          <p:cNvPr id="3" name="Slide Number Placeholder 2"/>
          <p:cNvSpPr>
            <a:spLocks noGrp="1"/>
          </p:cNvSpPr>
          <p:nvPr>
            <p:ph type="sldNum" sz="quarter" idx="12"/>
          </p:nvPr>
        </p:nvSpPr>
        <p:spPr/>
        <p:txBody>
          <a:bodyPr/>
          <a:lstStyle/>
          <a:p>
            <a:fld id="{E81DC635-6B43-469B-BFCE-6063896B5DEE}" type="slidenum">
              <a:rPr lang="en-US" smtClean="0"/>
              <a:pPr/>
              <a:t>23</a:t>
            </a:fld>
            <a:endParaRPr lang="en-US"/>
          </a:p>
        </p:txBody>
      </p:sp>
      <p:sp>
        <p:nvSpPr>
          <p:cNvPr id="4" name="Content Placeholder 3"/>
          <p:cNvSpPr>
            <a:spLocks noGrp="1"/>
          </p:cNvSpPr>
          <p:nvPr>
            <p:ph sz="quarter" idx="1"/>
          </p:nvPr>
        </p:nvSpPr>
        <p:spPr/>
        <p:txBody>
          <a:bodyPr/>
          <a:lstStyle/>
          <a:p>
            <a:r>
              <a:rPr lang="en-US" dirty="0" smtClean="0"/>
              <a:t>Higher home ownership and median housing values are associated with higher rates of micro-businesses in a county  </a:t>
            </a:r>
          </a:p>
          <a:p>
            <a:r>
              <a:rPr lang="en-US" dirty="0" smtClean="0"/>
              <a:t>Higher number of bank branches in a county is associated with higher rates of micro-businesses in a county</a:t>
            </a:r>
          </a:p>
          <a:p>
            <a:r>
              <a:rPr lang="en-US" dirty="0" smtClean="0"/>
              <a:t>Higher amounts of Community Reinvestment Act (CRA) loans (less than $100,000 loans) are associated with higher rates of micro-businesses in a county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Autofit/>
          </a:bodyPr>
          <a:lstStyle/>
          <a:p>
            <a:r>
              <a:rPr lang="en-US" sz="2600" dirty="0" smtClean="0"/>
              <a:t>Characteristics of Micro-business Friendly Communities : Economic/Labor Force Factors</a:t>
            </a:r>
            <a:endParaRPr lang="en-US" sz="2600" dirty="0"/>
          </a:p>
        </p:txBody>
      </p:sp>
      <p:sp>
        <p:nvSpPr>
          <p:cNvPr id="3" name="Slide Number Placeholder 2"/>
          <p:cNvSpPr>
            <a:spLocks noGrp="1"/>
          </p:cNvSpPr>
          <p:nvPr>
            <p:ph type="sldNum" sz="quarter" idx="12"/>
          </p:nvPr>
        </p:nvSpPr>
        <p:spPr/>
        <p:txBody>
          <a:bodyPr/>
          <a:lstStyle/>
          <a:p>
            <a:fld id="{E81DC635-6B43-469B-BFCE-6063896B5DEE}" type="slidenum">
              <a:rPr lang="en-US" smtClean="0"/>
              <a:pPr/>
              <a:t>24</a:t>
            </a:fld>
            <a:endParaRPr lang="en-US"/>
          </a:p>
        </p:txBody>
      </p:sp>
      <p:sp>
        <p:nvSpPr>
          <p:cNvPr id="4" name="Content Placeholder 3"/>
          <p:cNvSpPr>
            <a:spLocks noGrp="1"/>
          </p:cNvSpPr>
          <p:nvPr>
            <p:ph sz="quarter" idx="1"/>
          </p:nvPr>
        </p:nvSpPr>
        <p:spPr/>
        <p:txBody>
          <a:bodyPr>
            <a:normAutofit/>
          </a:bodyPr>
          <a:lstStyle/>
          <a:p>
            <a:r>
              <a:rPr lang="en-US" dirty="0" smtClean="0"/>
              <a:t>Lower wage and salaries from formal employment are associated with higher rates of micro-businesses in a county </a:t>
            </a:r>
          </a:p>
          <a:p>
            <a:r>
              <a:rPr lang="en-US" dirty="0" smtClean="0"/>
              <a:t>Higher unemployment rates are associated with higher rates of micro-businesses in a county </a:t>
            </a:r>
          </a:p>
          <a:p>
            <a:r>
              <a:rPr lang="en-US" dirty="0" smtClean="0"/>
              <a:t>The bigger the size of the local market (measured by total personal income), the higher the rate of micro-businesses in a county</a:t>
            </a:r>
          </a:p>
          <a:p>
            <a:endParaRPr lang="en-US"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534400" cy="914400"/>
          </a:xfrm>
        </p:spPr>
        <p:txBody>
          <a:bodyPr>
            <a:normAutofit fontScale="90000"/>
          </a:bodyPr>
          <a:lstStyle/>
          <a:p>
            <a:r>
              <a:rPr lang="en-US" sz="3200" dirty="0" smtClean="0"/>
              <a:t>Characteristics of Micro-business Friendly Communities: Demographic Characteristics</a:t>
            </a:r>
            <a:endParaRPr lang="en-US" sz="3200" dirty="0"/>
          </a:p>
        </p:txBody>
      </p:sp>
      <p:sp>
        <p:nvSpPr>
          <p:cNvPr id="3" name="Slide Number Placeholder 2"/>
          <p:cNvSpPr>
            <a:spLocks noGrp="1"/>
          </p:cNvSpPr>
          <p:nvPr>
            <p:ph type="sldNum" sz="quarter" idx="12"/>
          </p:nvPr>
        </p:nvSpPr>
        <p:spPr/>
        <p:txBody>
          <a:bodyPr/>
          <a:lstStyle/>
          <a:p>
            <a:fld id="{E81DC635-6B43-469B-BFCE-6063896B5DEE}" type="slidenum">
              <a:rPr lang="en-US" smtClean="0"/>
              <a:pPr/>
              <a:t>25</a:t>
            </a:fld>
            <a:endParaRPr lang="en-US" dirty="0"/>
          </a:p>
        </p:txBody>
      </p:sp>
      <p:sp>
        <p:nvSpPr>
          <p:cNvPr id="4" name="Content Placeholder 3"/>
          <p:cNvSpPr>
            <a:spLocks noGrp="1"/>
          </p:cNvSpPr>
          <p:nvPr>
            <p:ph sz="quarter" idx="1"/>
          </p:nvPr>
        </p:nvSpPr>
        <p:spPr/>
        <p:txBody>
          <a:bodyPr>
            <a:normAutofit/>
          </a:bodyPr>
          <a:lstStyle/>
          <a:p>
            <a:r>
              <a:rPr lang="en-US" dirty="0" smtClean="0"/>
              <a:t>The more the college graduates in a county, the higher the rate of micro-businesses</a:t>
            </a:r>
          </a:p>
          <a:p>
            <a:r>
              <a:rPr lang="en-US" dirty="0" smtClean="0"/>
              <a:t>Micro-business rate in a county tend to rise with median age</a:t>
            </a:r>
          </a:p>
          <a:p>
            <a:r>
              <a:rPr lang="en-US" dirty="0" smtClean="0"/>
              <a:t>Counties with higher shares of married households have higher rates of micro-businesses</a:t>
            </a:r>
          </a:p>
          <a:p>
            <a:r>
              <a:rPr lang="en-US" dirty="0" smtClean="0"/>
              <a:t>Counties that have higher shares of African Americans have higher rates of micro-businesses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01752" y="152400"/>
            <a:ext cx="8534400" cy="914400"/>
          </a:xfrm>
        </p:spPr>
        <p:txBody>
          <a:bodyPr>
            <a:normAutofit fontScale="90000"/>
          </a:bodyPr>
          <a:lstStyle/>
          <a:p>
            <a:r>
              <a:rPr lang="en-US" sz="3200" dirty="0" smtClean="0"/>
              <a:t>Characteristics of Micro-business Friendly Communities : Natural Amenities</a:t>
            </a:r>
          </a:p>
        </p:txBody>
      </p:sp>
      <p:sp>
        <p:nvSpPr>
          <p:cNvPr id="7" name="Content Placeholder 6"/>
          <p:cNvSpPr>
            <a:spLocks noGrp="1"/>
          </p:cNvSpPr>
          <p:nvPr>
            <p:ph sz="quarter" idx="1"/>
          </p:nvPr>
        </p:nvSpPr>
        <p:spPr/>
        <p:txBody>
          <a:bodyPr/>
          <a:lstStyle/>
          <a:p>
            <a:r>
              <a:rPr lang="en-US" dirty="0" smtClean="0"/>
              <a:t>Natural amenities index: lakes, rivers, beaches, mountain, open spaces, mild temperatures, etc</a:t>
            </a:r>
          </a:p>
          <a:p>
            <a:r>
              <a:rPr lang="en-US" dirty="0" smtClean="0"/>
              <a:t>This index is favorably associated with rate of micro-business in a county</a:t>
            </a:r>
          </a:p>
          <a:p>
            <a:pPr lvl="1"/>
            <a:r>
              <a:rPr lang="en-US" dirty="0" smtClean="0"/>
              <a:t>Higher natural amenities =&gt; more micro-businesses</a:t>
            </a:r>
          </a:p>
          <a:p>
            <a:pPr lvl="1"/>
            <a:r>
              <a:rPr lang="en-US" dirty="0" smtClean="0"/>
              <a:t>High amenity areas are attractive for most people (they don’t want to leave even after a lay off)</a:t>
            </a:r>
          </a:p>
          <a:p>
            <a:pPr lvl="1"/>
            <a:r>
              <a:rPr lang="en-US" dirty="0" smtClean="0"/>
              <a:t>High amenity areas also attract businesses from outside including micro-businesses</a:t>
            </a:r>
            <a:endParaRPr lang="en-US" dirty="0"/>
          </a:p>
        </p:txBody>
      </p:sp>
      <p:sp>
        <p:nvSpPr>
          <p:cNvPr id="8" name="Slide Number Placeholder 2"/>
          <p:cNvSpPr>
            <a:spLocks noGrp="1"/>
          </p:cNvSpPr>
          <p:nvPr>
            <p:ph type="sldNum" sz="quarter" idx="12"/>
          </p:nvPr>
        </p:nvSpPr>
        <p:spPr>
          <a:xfrm>
            <a:off x="4361688" y="1026372"/>
            <a:ext cx="457200" cy="441325"/>
          </a:xfrm>
        </p:spPr>
        <p:txBody>
          <a:bodyPr/>
          <a:lstStyle/>
          <a:p>
            <a:fld id="{E81DC635-6B43-469B-BFCE-6063896B5DEE}"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a:ln>
            <a:noFill/>
          </a:ln>
        </p:spPr>
        <p:txBody>
          <a:bodyPr>
            <a:noAutofit/>
          </a:bodyPr>
          <a:lstStyle/>
          <a:p>
            <a:r>
              <a:rPr lang="en-US" sz="2800" dirty="0" smtClean="0"/>
              <a:t>Ideas for Practice: Help for Micro-Businesses</a:t>
            </a:r>
            <a:endParaRPr lang="en-US" sz="2800" dirty="0"/>
          </a:p>
        </p:txBody>
      </p:sp>
      <p:sp>
        <p:nvSpPr>
          <p:cNvPr id="3" name="Content Placeholder 2"/>
          <p:cNvSpPr>
            <a:spLocks noGrp="1"/>
          </p:cNvSpPr>
          <p:nvPr>
            <p:ph idx="1"/>
          </p:nvPr>
        </p:nvSpPr>
        <p:spPr>
          <a:xfrm>
            <a:off x="304800" y="1371600"/>
            <a:ext cx="8229600" cy="5105400"/>
          </a:xfrm>
        </p:spPr>
        <p:txBody>
          <a:bodyPr>
            <a:normAutofit/>
          </a:bodyPr>
          <a:lstStyle/>
          <a:p>
            <a:r>
              <a:rPr lang="en-US" dirty="0" smtClean="0"/>
              <a:t>Technical assistance to increase productivity </a:t>
            </a:r>
          </a:p>
          <a:p>
            <a:r>
              <a:rPr lang="en-US" dirty="0" smtClean="0"/>
              <a:t>Help with business plans and marketing </a:t>
            </a:r>
          </a:p>
          <a:p>
            <a:r>
              <a:rPr lang="en-US" dirty="0" smtClean="0"/>
              <a:t>Promote general business services </a:t>
            </a:r>
          </a:p>
          <a:p>
            <a:r>
              <a:rPr lang="en-US" dirty="0" smtClean="0"/>
              <a:t>Provide programs that stimulate the entrepreneurial culture of a community </a:t>
            </a:r>
          </a:p>
          <a:p>
            <a:r>
              <a:rPr lang="en-US" dirty="0" smtClean="0"/>
              <a:t>Policy change with respect to issues such as healthcare, taxation </a:t>
            </a:r>
          </a:p>
          <a:p>
            <a:r>
              <a:rPr lang="en-US" dirty="0" smtClean="0"/>
              <a:t>Help with access to capital</a:t>
            </a:r>
          </a:p>
        </p:txBody>
      </p:sp>
      <p:sp>
        <p:nvSpPr>
          <p:cNvPr id="4" name="Slide Number Placeholder 2"/>
          <p:cNvSpPr>
            <a:spLocks noGrp="1"/>
          </p:cNvSpPr>
          <p:nvPr>
            <p:ph type="sldNum" sz="quarter" idx="12"/>
          </p:nvPr>
        </p:nvSpPr>
        <p:spPr>
          <a:xfrm>
            <a:off x="4361688" y="1026372"/>
            <a:ext cx="457200" cy="441325"/>
          </a:xfrm>
        </p:spPr>
        <p:txBody>
          <a:bodyPr/>
          <a:lstStyle/>
          <a:p>
            <a:fld id="{E81DC635-6B43-469B-BFCE-6063896B5DEE}"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4048"/>
            <a:ext cx="8534400" cy="758952"/>
          </a:xfrm>
        </p:spPr>
        <p:txBody>
          <a:bodyPr>
            <a:normAutofit fontScale="90000"/>
          </a:bodyPr>
          <a:lstStyle/>
          <a:p>
            <a:r>
              <a:rPr lang="en-US" dirty="0" smtClean="0"/>
              <a:t>Micro-business: </a:t>
            </a:r>
            <a:br>
              <a:rPr lang="en-US" dirty="0" smtClean="0"/>
            </a:br>
            <a:r>
              <a:rPr lang="en-US" dirty="0" smtClean="0"/>
              <a:t>General Implications for Practice</a:t>
            </a:r>
            <a:endParaRPr lang="en-US" dirty="0"/>
          </a:p>
        </p:txBody>
      </p:sp>
      <p:sp>
        <p:nvSpPr>
          <p:cNvPr id="3" name="Slide Number Placeholder 2"/>
          <p:cNvSpPr>
            <a:spLocks noGrp="1"/>
          </p:cNvSpPr>
          <p:nvPr>
            <p:ph type="sldNum" sz="quarter" idx="12"/>
          </p:nvPr>
        </p:nvSpPr>
        <p:spPr/>
        <p:txBody>
          <a:bodyPr/>
          <a:lstStyle/>
          <a:p>
            <a:fld id="{E81DC635-6B43-469B-BFCE-6063896B5DEE}" type="slidenum">
              <a:rPr lang="en-US" smtClean="0"/>
              <a:pPr/>
              <a:t>28</a:t>
            </a:fld>
            <a:endParaRPr lang="en-US"/>
          </a:p>
        </p:txBody>
      </p:sp>
      <p:sp>
        <p:nvSpPr>
          <p:cNvPr id="4" name="Content Placeholder 3"/>
          <p:cNvSpPr>
            <a:spLocks noGrp="1"/>
          </p:cNvSpPr>
          <p:nvPr>
            <p:ph sz="quarter" idx="1"/>
          </p:nvPr>
        </p:nvSpPr>
        <p:spPr/>
        <p:txBody>
          <a:bodyPr/>
          <a:lstStyle/>
          <a:p>
            <a:r>
              <a:rPr lang="en-US" dirty="0" smtClean="0"/>
              <a:t>Alignment with workforce development efforts and perhaps targeted toward populations facing stubbornly high unemployment</a:t>
            </a:r>
          </a:p>
          <a:p>
            <a:r>
              <a:rPr lang="en-US" dirty="0" smtClean="0"/>
              <a:t>More recognition of micro-businesses as an income patching strategy for local economies</a:t>
            </a:r>
          </a:p>
          <a:p>
            <a:r>
              <a:rPr lang="en-US" dirty="0" smtClean="0"/>
              <a:t>Potential to improve farm and nonfarm earnings in rural communities</a:t>
            </a:r>
          </a:p>
          <a:p>
            <a:r>
              <a:rPr lang="en-US" dirty="0" smtClean="0"/>
              <a:t>Potential to decrease population loss in rural communities</a:t>
            </a:r>
          </a:p>
          <a:p>
            <a:r>
              <a:rPr lang="en-US" dirty="0" smtClean="0"/>
              <a:t>Potential employment opportunities for women</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4" name="Content Placeholder 3"/>
          <p:cNvSpPr>
            <a:spLocks noGrp="1"/>
          </p:cNvSpPr>
          <p:nvPr>
            <p:ph sz="quarter" idx="1"/>
          </p:nvPr>
        </p:nvSpPr>
        <p:spPr/>
        <p:txBody>
          <a:bodyPr>
            <a:normAutofit/>
          </a:bodyPr>
          <a:lstStyle/>
          <a:p>
            <a:r>
              <a:rPr lang="en-US" dirty="0" smtClean="0"/>
              <a:t>News You Can Use from the Atlanta Fed:</a:t>
            </a:r>
          </a:p>
          <a:p>
            <a:pPr lvl="1">
              <a:buSzPct val="85000"/>
              <a:buFont typeface="Arial" pitchFamily="34" charset="0"/>
              <a:buChar char="•"/>
            </a:pPr>
            <a:r>
              <a:rPr lang="en-US" sz="2000" b="1" i="1" dirty="0" smtClean="0"/>
              <a:t>Partners Update</a:t>
            </a:r>
            <a:r>
              <a:rPr lang="en-US" sz="2000" dirty="0" smtClean="0"/>
              <a:t>…the latest new from the Federal Reserve System and community and economic development efforts in the southeast…</a:t>
            </a:r>
            <a:r>
              <a:rPr lang="en-US" sz="2000" dirty="0" smtClean="0">
                <a:hlinkClick r:id="rId3"/>
              </a:rPr>
              <a:t>www.frbatlanta.org/pubs/partnersupdate/</a:t>
            </a:r>
            <a:r>
              <a:rPr lang="en-US" sz="2000" dirty="0" smtClean="0"/>
              <a:t> </a:t>
            </a:r>
          </a:p>
          <a:p>
            <a:pPr lvl="1">
              <a:buSzPct val="85000"/>
              <a:buFont typeface="Arial" pitchFamily="34" charset="0"/>
              <a:buChar char="•"/>
            </a:pPr>
            <a:r>
              <a:rPr lang="en-US" sz="2000" b="1" i="1" dirty="0" smtClean="0"/>
              <a:t>The Human Capital Compendium</a:t>
            </a:r>
            <a:r>
              <a:rPr lang="en-US" sz="2000" dirty="0" smtClean="0"/>
              <a:t>…a collection of all resources from the Federal Reserve System on employment and workforce development…</a:t>
            </a:r>
            <a:r>
              <a:rPr lang="en-US" sz="2000" dirty="0" smtClean="0">
                <a:hlinkClick r:id="rId4"/>
              </a:rPr>
              <a:t>www.frbatlanta.org/chcs/compendium/</a:t>
            </a:r>
            <a:endParaRPr lang="en-US" sz="2000" dirty="0" smtClean="0"/>
          </a:p>
          <a:p>
            <a:pPr lvl="1">
              <a:buSzPct val="85000"/>
              <a:buFont typeface="Arial" pitchFamily="34" charset="0"/>
              <a:buChar char="•"/>
            </a:pPr>
            <a:r>
              <a:rPr lang="en-US" sz="2000" b="1" dirty="0" smtClean="0"/>
              <a:t>Podcasts</a:t>
            </a:r>
            <a:r>
              <a:rPr lang="en-US" sz="2000" dirty="0" smtClean="0"/>
              <a:t>…hear from national experts on what’s working in economic development, foreclosure response, and other topics…</a:t>
            </a:r>
            <a:r>
              <a:rPr lang="en-US" sz="2000" dirty="0" smtClean="0">
                <a:hlinkClick r:id="rId5"/>
              </a:rPr>
              <a:t>www.frbatlanta.org/podcasts</a:t>
            </a:r>
            <a:r>
              <a:rPr lang="en-US" sz="2000" dirty="0" smtClean="0"/>
              <a:t>/ </a:t>
            </a: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Outline</a:t>
            </a:r>
            <a:r>
              <a:rPr lang="en-US" sz="3200" dirty="0" smtClean="0"/>
              <a:t> </a:t>
            </a:r>
            <a:endParaRPr lang="en-US" sz="3200" dirty="0"/>
          </a:p>
        </p:txBody>
      </p:sp>
      <p:sp>
        <p:nvSpPr>
          <p:cNvPr id="3" name="Text Placeholder 2"/>
          <p:cNvSpPr>
            <a:spLocks noGrp="1"/>
          </p:cNvSpPr>
          <p:nvPr>
            <p:ph sz="quarter" idx="1"/>
          </p:nvPr>
        </p:nvSpPr>
        <p:spPr/>
        <p:txBody>
          <a:bodyPr>
            <a:normAutofit/>
          </a:bodyPr>
          <a:lstStyle/>
          <a:p>
            <a:pPr marL="514350" indent="-514350">
              <a:buFont typeface="+mj-lt"/>
              <a:buAutoNum type="arabicPeriod"/>
            </a:pPr>
            <a:r>
              <a:rPr lang="en-US" dirty="0" smtClean="0"/>
              <a:t>Labor market trends</a:t>
            </a:r>
          </a:p>
          <a:p>
            <a:pPr marL="514350" indent="-514350">
              <a:buFont typeface="+mj-lt"/>
              <a:buAutoNum type="arabicPeriod"/>
            </a:pPr>
            <a:r>
              <a:rPr lang="en-US" dirty="0" smtClean="0"/>
              <a:t>Micro-businesses as a potential alternative to formal employment</a:t>
            </a:r>
          </a:p>
          <a:p>
            <a:pPr marL="514350" indent="-514350">
              <a:buFont typeface="+mj-lt"/>
              <a:buAutoNum type="arabicPeriod"/>
            </a:pPr>
            <a:r>
              <a:rPr lang="en-US" dirty="0" smtClean="0"/>
              <a:t>Impact of micro-businesses on local economic performance</a:t>
            </a:r>
          </a:p>
          <a:p>
            <a:pPr marL="514350" indent="-514350">
              <a:buFont typeface="+mj-lt"/>
              <a:buAutoNum type="arabicPeriod"/>
            </a:pPr>
            <a:r>
              <a:rPr lang="en-US" dirty="0" smtClean="0"/>
              <a:t>Attributes of communities with strong micro-business presence</a:t>
            </a:r>
          </a:p>
          <a:p>
            <a:pPr marL="514350" indent="-514350">
              <a:buFont typeface="+mj-lt"/>
              <a:buAutoNum type="arabicPeriod"/>
            </a:pPr>
            <a:r>
              <a:rPr lang="en-US" dirty="0" smtClean="0"/>
              <a:t>Implications </a:t>
            </a:r>
          </a:p>
        </p:txBody>
      </p:sp>
      <p:sp>
        <p:nvSpPr>
          <p:cNvPr id="4" name="Slide Number Placeholder 3"/>
          <p:cNvSpPr>
            <a:spLocks noGrp="1"/>
          </p:cNvSpPr>
          <p:nvPr>
            <p:ph type="sldNum" sz="quarter" idx="12"/>
          </p:nvPr>
        </p:nvSpPr>
        <p:spPr/>
        <p:txBody>
          <a:bodyPr/>
          <a:lstStyle/>
          <a:p>
            <a:fld id="{E81DC635-6B43-469B-BFCE-6063896B5DEE}" type="slidenum">
              <a:rPr lang="en-US" smtClean="0"/>
              <a:pPr/>
              <a:t>3</a:t>
            </a:fld>
            <a:endParaRPr lang="en-US"/>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Unemployment Since 2004</a:t>
            </a:r>
            <a:endParaRPr lang="en-US" dirty="0"/>
          </a:p>
        </p:txBody>
      </p:sp>
      <p:sp>
        <p:nvSpPr>
          <p:cNvPr id="3" name="Slide Number Placeholder 2"/>
          <p:cNvSpPr>
            <a:spLocks noGrp="1"/>
          </p:cNvSpPr>
          <p:nvPr>
            <p:ph type="sldNum" sz="quarter" idx="12"/>
          </p:nvPr>
        </p:nvSpPr>
        <p:spPr/>
        <p:txBody>
          <a:bodyPr/>
          <a:lstStyle/>
          <a:p>
            <a:fld id="{E81DC635-6B43-469B-BFCE-6063896B5DEE}" type="slidenum">
              <a:rPr lang="en-US" smtClean="0"/>
              <a:pPr/>
              <a:t>4</a:t>
            </a:fld>
            <a:endParaRPr lang="en-US"/>
          </a:p>
        </p:txBody>
      </p:sp>
      <p:graphicFrame>
        <p:nvGraphicFramePr>
          <p:cNvPr id="7" name="Content Placeholder 4"/>
          <p:cNvGraphicFramePr>
            <a:graphicFrameLocks noGrp="1"/>
          </p:cNvGraphicFramePr>
          <p:nvPr>
            <p:ph sz="quarter" idx="1"/>
            <p:extLst>
              <p:ext uri="{D42A27DB-BD31-4B8C-83A1-F6EECF244321}">
                <p14:modId xmlns:p14="http://schemas.microsoft.com/office/powerpoint/2010/main" val="2476314350"/>
              </p:ext>
            </p:extLst>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1"/>
          <p:cNvSpPr txBox="1"/>
          <p:nvPr/>
        </p:nvSpPr>
        <p:spPr>
          <a:xfrm>
            <a:off x="152400" y="6477000"/>
            <a:ext cx="8122429" cy="23823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b="1" dirty="0" smtClean="0"/>
              <a:t>Source: Bureau of Labor Statistics</a:t>
            </a:r>
            <a:endParaRPr lang="en-US" sz="1000" dirty="0"/>
          </a:p>
        </p:txBody>
      </p:sp>
    </p:spTree>
    <p:extLst>
      <p:ext uri="{BB962C8B-B14F-4D97-AF65-F5344CB8AC3E}">
        <p14:creationId xmlns:p14="http://schemas.microsoft.com/office/powerpoint/2010/main" val="3071875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82000" y="6324600"/>
            <a:ext cx="609600" cy="441324"/>
          </a:xfrm>
        </p:spPr>
        <p:txBody>
          <a:bodyPr/>
          <a:lstStyle/>
          <a:p>
            <a:fld id="{E81DC635-6B43-469B-BFCE-6063896B5DEE}" type="slidenum">
              <a:rPr lang="en-US" smtClean="0"/>
              <a:pPr/>
              <a:t>5</a:t>
            </a:fld>
            <a:endParaRPr lang="en-US" dirty="0"/>
          </a:p>
        </p:txBody>
      </p:sp>
      <p:sp>
        <p:nvSpPr>
          <p:cNvPr id="5" name="TextBox 4"/>
          <p:cNvSpPr txBox="1"/>
          <p:nvPr/>
        </p:nvSpPr>
        <p:spPr>
          <a:xfrm>
            <a:off x="152400" y="6400800"/>
            <a:ext cx="2819400" cy="276999"/>
          </a:xfrm>
          <a:prstGeom prst="rect">
            <a:avLst/>
          </a:prstGeom>
          <a:noFill/>
        </p:spPr>
        <p:txBody>
          <a:bodyPr wrap="square" rtlCol="0">
            <a:spAutoFit/>
          </a:bodyPr>
          <a:lstStyle/>
          <a:p>
            <a:r>
              <a:rPr lang="en-US" sz="1200" dirty="0" smtClean="0"/>
              <a:t>Source: Bureau of Labor Statistics</a:t>
            </a:r>
            <a:endParaRPr lang="en-US" sz="1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28600"/>
            <a:ext cx="8229600" cy="6172200"/>
          </a:xfrm>
          <a:prstGeom prst="rect">
            <a:avLst/>
          </a:prstGeom>
        </p:spPr>
      </p:pic>
    </p:spTree>
    <p:extLst>
      <p:ext uri="{BB962C8B-B14F-4D97-AF65-F5344CB8AC3E}">
        <p14:creationId xmlns:p14="http://schemas.microsoft.com/office/powerpoint/2010/main" val="7305817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noAutofit/>
          </a:bodyPr>
          <a:lstStyle/>
          <a:p>
            <a:r>
              <a:rPr lang="en-US" sz="2800" dirty="0"/>
              <a:t>LT unemployed job finding has not improved much since the </a:t>
            </a:r>
            <a:r>
              <a:rPr lang="en-US" sz="2800" dirty="0" smtClean="0"/>
              <a:t>recession</a:t>
            </a:r>
            <a:endParaRPr lang="en-US" sz="2800" dirty="0"/>
          </a:p>
        </p:txBody>
      </p:sp>
      <p:sp>
        <p:nvSpPr>
          <p:cNvPr id="3" name="Slide Number Placeholder 2"/>
          <p:cNvSpPr>
            <a:spLocks noGrp="1"/>
          </p:cNvSpPr>
          <p:nvPr>
            <p:ph type="sldNum" sz="quarter" idx="12"/>
          </p:nvPr>
        </p:nvSpPr>
        <p:spPr/>
        <p:txBody>
          <a:bodyPr/>
          <a:lstStyle/>
          <a:p>
            <a:fld id="{E81DC635-6B43-469B-BFCE-6063896B5DEE}" type="slidenum">
              <a:rPr lang="en-US" smtClean="0"/>
              <a:pPr/>
              <a:t>6</a:t>
            </a:fld>
            <a:endParaRPr lang="en-US"/>
          </a:p>
        </p:txBody>
      </p:sp>
      <p:graphicFrame>
        <p:nvGraphicFramePr>
          <p:cNvPr id="8" name="Content Placeholder 4"/>
          <p:cNvGraphicFramePr>
            <a:graphicFrameLocks noGrp="1"/>
          </p:cNvGraphicFramePr>
          <p:nvPr>
            <p:ph sz="quarter" idx="1"/>
            <p:extLst>
              <p:ext uri="{D42A27DB-BD31-4B8C-83A1-F6EECF244321}">
                <p14:modId xmlns:p14="http://schemas.microsoft.com/office/powerpoint/2010/main" val="1561314820"/>
              </p:ext>
            </p:extLst>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p:cNvSpPr txBox="1"/>
          <p:nvPr/>
        </p:nvSpPr>
        <p:spPr>
          <a:xfrm>
            <a:off x="152400" y="6477000"/>
            <a:ext cx="8122429" cy="23823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b="1" dirty="0"/>
              <a:t>Source: CPS Microdata, Author's</a:t>
            </a:r>
            <a:r>
              <a:rPr lang="en-US" sz="1000" b="1" baseline="0" dirty="0"/>
              <a:t> Calculations</a:t>
            </a:r>
            <a:r>
              <a:rPr lang="en-US" sz="1000" b="1" dirty="0"/>
              <a:t> </a:t>
            </a:r>
          </a:p>
        </p:txBody>
      </p:sp>
    </p:spTree>
    <p:extLst>
      <p:ext uri="{BB962C8B-B14F-4D97-AF65-F5344CB8AC3E}">
        <p14:creationId xmlns:p14="http://schemas.microsoft.com/office/powerpoint/2010/main" val="998959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4048"/>
            <a:ext cx="8534400" cy="758952"/>
          </a:xfrm>
        </p:spPr>
        <p:txBody>
          <a:bodyPr>
            <a:noAutofit/>
          </a:bodyPr>
          <a:lstStyle/>
          <a:p>
            <a:r>
              <a:rPr lang="en-US" sz="2600" dirty="0"/>
              <a:t>But long-term unemployed have become more likely to only get PTER </a:t>
            </a:r>
            <a:r>
              <a:rPr lang="en-US" sz="2600" dirty="0" smtClean="0"/>
              <a:t>work</a:t>
            </a:r>
            <a:endParaRPr lang="en-US" sz="2600" dirty="0"/>
          </a:p>
        </p:txBody>
      </p:sp>
      <p:sp>
        <p:nvSpPr>
          <p:cNvPr id="3" name="Slide Number Placeholder 2"/>
          <p:cNvSpPr>
            <a:spLocks noGrp="1"/>
          </p:cNvSpPr>
          <p:nvPr>
            <p:ph type="sldNum" sz="quarter" idx="12"/>
          </p:nvPr>
        </p:nvSpPr>
        <p:spPr/>
        <p:txBody>
          <a:bodyPr/>
          <a:lstStyle/>
          <a:p>
            <a:fld id="{E81DC635-6B43-469B-BFCE-6063896B5DEE}" type="slidenum">
              <a:rPr lang="en-US" smtClean="0"/>
              <a:pPr/>
              <a:t>7</a:t>
            </a:fld>
            <a:endParaRPr lang="en-US"/>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298805911"/>
              </p:ext>
            </p:extLst>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p:cNvSpPr txBox="1"/>
          <p:nvPr/>
        </p:nvSpPr>
        <p:spPr>
          <a:xfrm>
            <a:off x="152400" y="6477000"/>
            <a:ext cx="8122429" cy="23823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b="1" dirty="0"/>
              <a:t>Source: CPS Microdata, Author's</a:t>
            </a:r>
            <a:r>
              <a:rPr lang="en-US" sz="1000" b="1" baseline="0" dirty="0"/>
              <a:t> Calculations</a:t>
            </a:r>
            <a:r>
              <a:rPr lang="en-US" sz="1000" b="1" dirty="0"/>
              <a:t> </a:t>
            </a:r>
          </a:p>
        </p:txBody>
      </p:sp>
    </p:spTree>
    <p:extLst>
      <p:ext uri="{BB962C8B-B14F-4D97-AF65-F5344CB8AC3E}">
        <p14:creationId xmlns:p14="http://schemas.microsoft.com/office/powerpoint/2010/main" val="27929115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4048"/>
            <a:ext cx="8534400" cy="758952"/>
          </a:xfrm>
        </p:spPr>
        <p:txBody>
          <a:bodyPr>
            <a:noAutofit/>
          </a:bodyPr>
          <a:lstStyle/>
          <a:p>
            <a:r>
              <a:rPr lang="en-US" sz="2600" dirty="0"/>
              <a:t>Reasons for not participating varies by age – e.g., disability is concentrated in pre-retirement ages</a:t>
            </a:r>
          </a:p>
        </p:txBody>
      </p:sp>
      <p:sp>
        <p:nvSpPr>
          <p:cNvPr id="3" name="Slide Number Placeholder 2"/>
          <p:cNvSpPr>
            <a:spLocks noGrp="1"/>
          </p:cNvSpPr>
          <p:nvPr>
            <p:ph type="sldNum" sz="quarter" idx="12"/>
          </p:nvPr>
        </p:nvSpPr>
        <p:spPr/>
        <p:txBody>
          <a:bodyPr/>
          <a:lstStyle/>
          <a:p>
            <a:fld id="{E81DC635-6B43-469B-BFCE-6063896B5DEE}" type="slidenum">
              <a:rPr lang="en-US" smtClean="0"/>
              <a:pPr/>
              <a:t>8</a:t>
            </a:fld>
            <a:endParaRPr lang="en-US"/>
          </a:p>
        </p:txBody>
      </p:sp>
      <p:graphicFrame>
        <p:nvGraphicFramePr>
          <p:cNvPr id="8" name="Content Placeholder 7"/>
          <p:cNvGraphicFramePr>
            <a:graphicFrameLocks noGrp="1"/>
          </p:cNvGraphicFramePr>
          <p:nvPr>
            <p:ph sz="quarter" idx="1"/>
            <p:extLst>
              <p:ext uri="{D42A27DB-BD31-4B8C-83A1-F6EECF244321}">
                <p14:modId xmlns:p14="http://schemas.microsoft.com/office/powerpoint/2010/main" val="1512745556"/>
              </p:ext>
            </p:extLst>
          </p:nvPr>
        </p:nvGraphicFramePr>
        <p:xfrm>
          <a:off x="301624" y="1527174"/>
          <a:ext cx="8613775" cy="472122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1"/>
          <p:cNvSpPr txBox="1"/>
          <p:nvPr/>
        </p:nvSpPr>
        <p:spPr>
          <a:xfrm>
            <a:off x="152400" y="6477000"/>
            <a:ext cx="8122429" cy="23823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b="1" dirty="0"/>
              <a:t>Sources: Current Population Survey, Author's Calculations</a:t>
            </a:r>
            <a:endParaRPr lang="en-US" sz="1000" dirty="0"/>
          </a:p>
        </p:txBody>
      </p:sp>
    </p:spTree>
    <p:extLst>
      <p:ext uri="{BB962C8B-B14F-4D97-AF65-F5344CB8AC3E}">
        <p14:creationId xmlns:p14="http://schemas.microsoft.com/office/powerpoint/2010/main" val="1509669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4800" y="228600"/>
            <a:ext cx="8686800" cy="838200"/>
          </a:xfrm>
        </p:spPr>
        <p:txBody>
          <a:bodyPr>
            <a:noAutofit/>
          </a:bodyPr>
          <a:lstStyle/>
          <a:p>
            <a:r>
              <a:rPr lang="en-US" sz="2400" dirty="0" smtClean="0"/>
              <a:t>S</a:t>
            </a:r>
            <a:r>
              <a:rPr lang="en-US" sz="2400" b="1" dirty="0" smtClean="0"/>
              <a:t>elf-employment or </a:t>
            </a:r>
            <a:r>
              <a:rPr lang="en-US" sz="2400" dirty="0" smtClean="0"/>
              <a:t>micro-businesses </a:t>
            </a:r>
            <a:r>
              <a:rPr lang="en-US" sz="2400" b="1" dirty="0" smtClean="0"/>
              <a:t>may be a viable </a:t>
            </a:r>
            <a:r>
              <a:rPr lang="en-US" sz="2400" dirty="0" smtClean="0"/>
              <a:t>alternative for long-term unemployed </a:t>
            </a:r>
            <a:endParaRPr lang="en-US" sz="2400" b="1" dirty="0" smtClean="0"/>
          </a:p>
        </p:txBody>
      </p:sp>
      <p:sp>
        <p:nvSpPr>
          <p:cNvPr id="5" name="Content Placeholder 4"/>
          <p:cNvSpPr>
            <a:spLocks noGrp="1"/>
          </p:cNvSpPr>
          <p:nvPr>
            <p:ph sz="quarter" idx="1"/>
          </p:nvPr>
        </p:nvSpPr>
        <p:spPr>
          <a:xfrm>
            <a:off x="228600" y="1447800"/>
            <a:ext cx="8610600" cy="4797552"/>
          </a:xfrm>
        </p:spPr>
        <p:txBody>
          <a:bodyPr>
            <a:normAutofit/>
          </a:bodyPr>
          <a:lstStyle/>
          <a:p>
            <a:r>
              <a:rPr lang="en-US" dirty="0" smtClean="0"/>
              <a:t>Over time, more people in the U.S. have turned to self-employment as a source of income</a:t>
            </a:r>
          </a:p>
          <a:p>
            <a:pPr lvl="1"/>
            <a:r>
              <a:rPr lang="en-US" sz="2400" dirty="0" smtClean="0"/>
              <a:t>The long-term trend in the self-employment data has revealed a remarkable labor market phenomenon in the U.S. </a:t>
            </a:r>
          </a:p>
          <a:p>
            <a:pPr lvl="1"/>
            <a:r>
              <a:rPr lang="en-US" sz="2400" dirty="0" smtClean="0"/>
              <a:t>More and more people seem to be choosing self-employment as an alternative or supplement to formal labor market</a:t>
            </a:r>
          </a:p>
          <a:p>
            <a:pPr lvl="1"/>
            <a:r>
              <a:rPr lang="en-US" sz="2400" dirty="0" smtClean="0"/>
              <a:t>Surge in self-employment is likely to continue</a:t>
            </a:r>
          </a:p>
        </p:txBody>
      </p:sp>
      <p:sp>
        <p:nvSpPr>
          <p:cNvPr id="4" name="Slide Number Placeholder 3"/>
          <p:cNvSpPr>
            <a:spLocks noGrp="1"/>
          </p:cNvSpPr>
          <p:nvPr>
            <p:ph type="sldNum" sz="quarter" idx="12"/>
          </p:nvPr>
        </p:nvSpPr>
        <p:spPr/>
        <p:txBody>
          <a:bodyPr/>
          <a:lstStyle/>
          <a:p>
            <a:fld id="{E81DC635-6B43-469B-BFCE-6063896B5DEE}" type="slidenum">
              <a:rPr lang="en-US" smtClean="0"/>
              <a:pPr/>
              <a:t>9</a:t>
            </a:fld>
            <a:endParaRPr lang="en-US"/>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14">
      <a:dk1>
        <a:sysClr val="windowText" lastClr="000000"/>
      </a:dk1>
      <a:lt1>
        <a:srgbClr val="D2CAB5"/>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4">
    <a:dk1>
      <a:sysClr val="windowText" lastClr="000000"/>
    </a:dk1>
    <a:lt1>
      <a:srgbClr val="D2CAB5"/>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Override>
</file>

<file path=ppt/theme/themeOverride2.xml><?xml version="1.0" encoding="utf-8"?>
<a:themeOverride xmlns:a="http://schemas.openxmlformats.org/drawingml/2006/main">
  <a:clrScheme name="Colors_Odie">
    <a:dk1>
      <a:srgbClr val="232323"/>
    </a:dk1>
    <a:lt1>
      <a:srgbClr val="FFFFFF"/>
    </a:lt1>
    <a:dk2>
      <a:srgbClr val="B69236"/>
    </a:dk2>
    <a:lt2>
      <a:srgbClr val="A01D23"/>
    </a:lt2>
    <a:accent1>
      <a:srgbClr val="0E4768"/>
    </a:accent1>
    <a:accent2>
      <a:srgbClr val="768F40"/>
    </a:accent2>
    <a:accent3>
      <a:srgbClr val="F5892F"/>
    </a:accent3>
    <a:accent4>
      <a:srgbClr val="581F54"/>
    </a:accent4>
    <a:accent5>
      <a:srgbClr val="5588A3"/>
    </a:accent5>
    <a:accent6>
      <a:srgbClr val="084225"/>
    </a:accent6>
    <a:hlink>
      <a:srgbClr val="B69236"/>
    </a:hlink>
    <a:folHlink>
      <a:srgbClr val="8B481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Civic</Template>
  <TotalTime>13757</TotalTime>
  <Words>2044</Words>
  <Application>Microsoft Office PowerPoint</Application>
  <PresentationFormat>On-screen Show (4:3)</PresentationFormat>
  <Paragraphs>239</Paragraphs>
  <Slides>29</Slides>
  <Notes>19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Civic</vt:lpstr>
      <vt:lpstr>Identifying Community Level Factors Associated with Microenterprises</vt:lpstr>
      <vt:lpstr>Disclaimer</vt:lpstr>
      <vt:lpstr>Outline </vt:lpstr>
      <vt:lpstr>Unemployment Since 2004</vt:lpstr>
      <vt:lpstr>PowerPoint Presentation</vt:lpstr>
      <vt:lpstr>LT unemployed job finding has not improved much since the recession</vt:lpstr>
      <vt:lpstr>But long-term unemployed have become more likely to only get PTER work</vt:lpstr>
      <vt:lpstr>Reasons for not participating varies by age – e.g., disability is concentrated in pre-retirement ages</vt:lpstr>
      <vt:lpstr>Self-employment or micro-businesses may be a viable alternative for long-term unemployed </vt:lpstr>
      <vt:lpstr>Self-Employment (Non-Farm Proprietorships) and Wage-and-Salary Employment, 1969-2009</vt:lpstr>
      <vt:lpstr>Share of Self-Employment as a Percent of  Wage-and-Salary Employment, 1969-2009</vt:lpstr>
      <vt:lpstr>Most of these self-employed are engaged in micro-businesses</vt:lpstr>
      <vt:lpstr>PowerPoint Presentation</vt:lpstr>
      <vt:lpstr>PowerPoint Presentation</vt:lpstr>
      <vt:lpstr>Micro-business is Already a Local Economic Development Tool</vt:lpstr>
      <vt:lpstr>Micro-Business Assistance Programs</vt:lpstr>
      <vt:lpstr>Rationale for Micro-Business as an Economic Development Strategy</vt:lpstr>
      <vt:lpstr>Recent Research on Effects of Microenterprises / Self-Employment on Local Economies</vt:lpstr>
      <vt:lpstr>Summary of Research Findings</vt:lpstr>
      <vt:lpstr>Recent Research - Effect of Locally-Owned Micro-Businesses</vt:lpstr>
      <vt:lpstr>Opportunities for Policy and Practice</vt:lpstr>
      <vt:lpstr>PowerPoint Presentation</vt:lpstr>
      <vt:lpstr>Characteristics of Micro-business Friendly Communities: Access to Capital</vt:lpstr>
      <vt:lpstr>Characteristics of Micro-business Friendly Communities : Economic/Labor Force Factors</vt:lpstr>
      <vt:lpstr>Characteristics of Micro-business Friendly Communities: Demographic Characteristics</vt:lpstr>
      <vt:lpstr>Characteristics of Micro-business Friendly Communities : Natural Amenities</vt:lpstr>
      <vt:lpstr>Ideas for Practice: Help for Micro-Businesses</vt:lpstr>
      <vt:lpstr>Micro-business:  General Implications for Practice</vt:lpstr>
      <vt:lpstr>Thank You!</vt:lpstr>
    </vt:vector>
  </TitlesOfParts>
  <Company>Federal Reserve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f1sce01</dc:creator>
  <cp:lastModifiedBy>Greene, Todd</cp:lastModifiedBy>
  <cp:revision>870</cp:revision>
  <dcterms:created xsi:type="dcterms:W3CDTF">2011-06-28T13:07:00Z</dcterms:created>
  <dcterms:modified xsi:type="dcterms:W3CDTF">2014-06-13T20:47:48Z</dcterms:modified>
</cp:coreProperties>
</file>