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9" r:id="rId2"/>
    <p:sldId id="265" r:id="rId3"/>
    <p:sldId id="270" r:id="rId4"/>
    <p:sldId id="266" r:id="rId5"/>
    <p:sldId id="264" r:id="rId6"/>
    <p:sldId id="272" r:id="rId7"/>
    <p:sldId id="262" r:id="rId8"/>
    <p:sldId id="271" r:id="rId9"/>
    <p:sldId id="263" r:id="rId10"/>
    <p:sldId id="273" r:id="rId11"/>
    <p:sldId id="277" r:id="rId12"/>
    <p:sldId id="275" r:id="rId13"/>
    <p:sldId id="278" r:id="rId14"/>
    <p:sldId id="269" r:id="rId15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09"/>
    <a:srgbClr val="CC6600"/>
    <a:srgbClr val="990000"/>
    <a:srgbClr val="00FF00"/>
    <a:srgbClr val="FF3300"/>
    <a:srgbClr val="006600"/>
    <a:srgbClr val="FF9F11"/>
    <a:srgbClr val="287A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2032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BA53A8-C796-654A-9FF1-AFBF1F601264}" type="doc">
      <dgm:prSet loTypeId="urn:microsoft.com/office/officeart/2005/8/layout/hProcess9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8ABF71-C63D-234E-ADF2-BABB0CC281C3}">
      <dgm:prSet phldrT="[Text]" custT="1"/>
      <dgm:spPr/>
      <dgm:t>
        <a:bodyPr/>
        <a:lstStyle/>
        <a:p>
          <a:r>
            <a:rPr lang="en-US" sz="1400" b="1" dirty="0" smtClean="0">
              <a:latin typeface="Arial"/>
              <a:cs typeface="Arial"/>
            </a:rPr>
            <a:t>COGS </a:t>
          </a:r>
        </a:p>
        <a:p>
          <a:r>
            <a:rPr lang="en-US" sz="1400" b="1" dirty="0" smtClean="0">
              <a:latin typeface="Arial"/>
              <a:cs typeface="Arial"/>
            </a:rPr>
            <a:t>(food cost +</a:t>
          </a:r>
          <a:r>
            <a:rPr lang="en-US" sz="1400" b="1" dirty="0" err="1" smtClean="0">
              <a:latin typeface="Arial"/>
              <a:cs typeface="Arial"/>
            </a:rPr>
            <a:t>labor+overheads</a:t>
          </a:r>
          <a:r>
            <a:rPr lang="en-US" sz="1400" b="1" dirty="0" smtClean="0">
              <a:latin typeface="Arial"/>
              <a:cs typeface="Arial"/>
            </a:rPr>
            <a:t>)</a:t>
          </a:r>
          <a:endParaRPr lang="en-US" sz="1400" b="1" dirty="0">
            <a:latin typeface="Arial"/>
            <a:cs typeface="Arial"/>
          </a:endParaRPr>
        </a:p>
      </dgm:t>
    </dgm:pt>
    <dgm:pt modelId="{10F1CF50-8AB7-3949-A06E-82526AF41E9B}" type="parTrans" cxnId="{665FE4A1-A42C-074E-B44C-BFBFBAA70088}">
      <dgm:prSet/>
      <dgm:spPr/>
      <dgm:t>
        <a:bodyPr/>
        <a:lstStyle/>
        <a:p>
          <a:endParaRPr lang="en-US"/>
        </a:p>
      </dgm:t>
    </dgm:pt>
    <dgm:pt modelId="{9AE4D5F0-BFD6-1845-B6D3-D08950937D15}" type="sibTrans" cxnId="{665FE4A1-A42C-074E-B44C-BFBFBAA70088}">
      <dgm:prSet/>
      <dgm:spPr/>
      <dgm:t>
        <a:bodyPr/>
        <a:lstStyle/>
        <a:p>
          <a:endParaRPr lang="en-US"/>
        </a:p>
      </dgm:t>
    </dgm:pt>
    <dgm:pt modelId="{62112E17-0A1F-194B-A017-7AE0959C7899}">
      <dgm:prSet phldrT="[Text]" custT="1"/>
      <dgm:spPr/>
      <dgm:t>
        <a:bodyPr/>
        <a:lstStyle/>
        <a:p>
          <a:r>
            <a:rPr lang="en-US" sz="1400" b="1" dirty="0" smtClean="0">
              <a:latin typeface="Arial"/>
              <a:cs typeface="Arial"/>
            </a:rPr>
            <a:t>Your profit</a:t>
          </a:r>
          <a:endParaRPr lang="en-US" sz="1400" b="1" dirty="0">
            <a:latin typeface="Arial"/>
            <a:cs typeface="Arial"/>
          </a:endParaRPr>
        </a:p>
      </dgm:t>
    </dgm:pt>
    <dgm:pt modelId="{F11E541D-F093-A64E-842B-17E18E7272D3}" type="parTrans" cxnId="{B1E88EBE-A106-3242-8878-4D9C950D2EBE}">
      <dgm:prSet/>
      <dgm:spPr/>
      <dgm:t>
        <a:bodyPr/>
        <a:lstStyle/>
        <a:p>
          <a:endParaRPr lang="en-US"/>
        </a:p>
      </dgm:t>
    </dgm:pt>
    <dgm:pt modelId="{B9B47946-4787-664D-96C5-03C2661C9B76}" type="sibTrans" cxnId="{B1E88EBE-A106-3242-8878-4D9C950D2EBE}">
      <dgm:prSet/>
      <dgm:spPr/>
      <dgm:t>
        <a:bodyPr/>
        <a:lstStyle/>
        <a:p>
          <a:endParaRPr lang="en-US"/>
        </a:p>
      </dgm:t>
    </dgm:pt>
    <dgm:pt modelId="{A745376A-3AD3-4E43-8A45-9AC66BB7DF19}">
      <dgm:prSet custT="1"/>
      <dgm:spPr/>
      <dgm:t>
        <a:bodyPr/>
        <a:lstStyle/>
        <a:p>
          <a:r>
            <a:rPr lang="en-US" sz="1400" b="1" dirty="0" smtClean="0">
              <a:latin typeface="Arial"/>
              <a:cs typeface="Arial"/>
            </a:rPr>
            <a:t>Broker $</a:t>
          </a:r>
          <a:endParaRPr lang="en-US" sz="1400" b="1" dirty="0">
            <a:latin typeface="Arial"/>
            <a:cs typeface="Arial"/>
          </a:endParaRPr>
        </a:p>
      </dgm:t>
    </dgm:pt>
    <dgm:pt modelId="{445606C2-23F6-724C-BF31-E331B578CC14}" type="parTrans" cxnId="{15A96B92-3BD5-AC45-A9CF-13238CCDD4A6}">
      <dgm:prSet/>
      <dgm:spPr/>
      <dgm:t>
        <a:bodyPr/>
        <a:lstStyle/>
        <a:p>
          <a:endParaRPr lang="en-US"/>
        </a:p>
      </dgm:t>
    </dgm:pt>
    <dgm:pt modelId="{98651B8B-821E-1D4C-8513-AB7136BFB265}" type="sibTrans" cxnId="{15A96B92-3BD5-AC45-A9CF-13238CCDD4A6}">
      <dgm:prSet/>
      <dgm:spPr/>
      <dgm:t>
        <a:bodyPr/>
        <a:lstStyle/>
        <a:p>
          <a:endParaRPr lang="en-US"/>
        </a:p>
      </dgm:t>
    </dgm:pt>
    <dgm:pt modelId="{7DFECDBF-7162-1149-9F8E-CCC66772E246}">
      <dgm:prSet custT="1"/>
      <dgm:spPr/>
      <dgm:t>
        <a:bodyPr/>
        <a:lstStyle/>
        <a:p>
          <a:r>
            <a:rPr lang="en-US" sz="1400" b="1" dirty="0" smtClean="0">
              <a:latin typeface="Arial"/>
              <a:cs typeface="Arial"/>
            </a:rPr>
            <a:t>Retailer Markup</a:t>
          </a:r>
          <a:endParaRPr lang="en-US" sz="1400" b="1" dirty="0">
            <a:latin typeface="Arial"/>
            <a:cs typeface="Arial"/>
          </a:endParaRPr>
        </a:p>
      </dgm:t>
    </dgm:pt>
    <dgm:pt modelId="{1BDD147B-E378-F547-925D-F8465A217238}" type="parTrans" cxnId="{7DC14BC9-7D47-CF44-85FD-1E806799FF53}">
      <dgm:prSet/>
      <dgm:spPr/>
      <dgm:t>
        <a:bodyPr/>
        <a:lstStyle/>
        <a:p>
          <a:endParaRPr lang="en-US"/>
        </a:p>
      </dgm:t>
    </dgm:pt>
    <dgm:pt modelId="{59920F1B-94B1-8F41-9916-D03AF09057E4}" type="sibTrans" cxnId="{7DC14BC9-7D47-CF44-85FD-1E806799FF53}">
      <dgm:prSet/>
      <dgm:spPr/>
      <dgm:t>
        <a:bodyPr/>
        <a:lstStyle/>
        <a:p>
          <a:endParaRPr lang="en-US"/>
        </a:p>
      </dgm:t>
    </dgm:pt>
    <dgm:pt modelId="{4FFE04B4-B540-DF4A-BC0A-6084DC5E0FE5}">
      <dgm:prSet custT="1"/>
      <dgm:spPr/>
      <dgm:t>
        <a:bodyPr/>
        <a:lstStyle/>
        <a:p>
          <a:r>
            <a:rPr lang="en-US" sz="1400" b="1" dirty="0" smtClean="0">
              <a:latin typeface="Arial"/>
              <a:cs typeface="Arial"/>
            </a:rPr>
            <a:t>Distributor $</a:t>
          </a:r>
          <a:endParaRPr lang="en-US" sz="1400" b="1" dirty="0">
            <a:latin typeface="Arial"/>
            <a:cs typeface="Arial"/>
          </a:endParaRPr>
        </a:p>
      </dgm:t>
    </dgm:pt>
    <dgm:pt modelId="{6352ACE7-BA31-A646-B885-7BBC3B532BFF}" type="parTrans" cxnId="{9F67D378-D918-9847-A5FF-B79A60547D8D}">
      <dgm:prSet/>
      <dgm:spPr/>
      <dgm:t>
        <a:bodyPr/>
        <a:lstStyle/>
        <a:p>
          <a:endParaRPr lang="en-US"/>
        </a:p>
      </dgm:t>
    </dgm:pt>
    <dgm:pt modelId="{04570694-B971-E64A-AD3A-9F9BC40B01E7}" type="sibTrans" cxnId="{9F67D378-D918-9847-A5FF-B79A60547D8D}">
      <dgm:prSet/>
      <dgm:spPr/>
      <dgm:t>
        <a:bodyPr/>
        <a:lstStyle/>
        <a:p>
          <a:endParaRPr lang="en-US"/>
        </a:p>
      </dgm:t>
    </dgm:pt>
    <dgm:pt modelId="{9C78BCEE-ECD2-4B10-BCDB-6009A3AB9E2A}">
      <dgm:prSet phldrT="[Text]" custT="1"/>
      <dgm:spPr/>
      <dgm:t>
        <a:bodyPr/>
        <a:lstStyle/>
        <a:p>
          <a:r>
            <a:rPr lang="en-US" sz="1400" b="1" dirty="0" smtClean="0">
              <a:latin typeface="Arial"/>
              <a:cs typeface="Arial"/>
            </a:rPr>
            <a:t>Freight?</a:t>
          </a:r>
          <a:endParaRPr lang="en-US" sz="1400" b="1" dirty="0">
            <a:latin typeface="Arial"/>
            <a:cs typeface="Arial"/>
          </a:endParaRPr>
        </a:p>
      </dgm:t>
    </dgm:pt>
    <dgm:pt modelId="{E11DCCE5-169C-4C88-BF85-CF3479B57B67}" type="sibTrans" cxnId="{680BD43D-91CB-438B-9280-79D927469D92}">
      <dgm:prSet/>
      <dgm:spPr/>
      <dgm:t>
        <a:bodyPr/>
        <a:lstStyle/>
        <a:p>
          <a:endParaRPr lang="en-US"/>
        </a:p>
      </dgm:t>
    </dgm:pt>
    <dgm:pt modelId="{4A90C127-6A26-4E7E-8699-33E1595E3F1F}" type="parTrans" cxnId="{680BD43D-91CB-438B-9280-79D927469D92}">
      <dgm:prSet/>
      <dgm:spPr/>
      <dgm:t>
        <a:bodyPr/>
        <a:lstStyle/>
        <a:p>
          <a:endParaRPr lang="en-US"/>
        </a:p>
      </dgm:t>
    </dgm:pt>
    <dgm:pt modelId="{9919120A-C325-4D44-9762-3A3E45619583}" type="pres">
      <dgm:prSet presAssocID="{BCBA53A8-C796-654A-9FF1-AFBF1F60126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F89D5B-6624-C543-B68B-D2DDF7AA0D96}" type="pres">
      <dgm:prSet presAssocID="{BCBA53A8-C796-654A-9FF1-AFBF1F601264}" presName="arrow" presStyleLbl="bgShp" presStyleIdx="0" presStyleCnt="1" custAng="10800000" custScaleX="117647" custLinFactNeighborX="5447" custLinFactNeighborY="-32374"/>
      <dgm:spPr/>
    </dgm:pt>
    <dgm:pt modelId="{CD6103A6-30F4-874F-AC4C-769DA596DFDF}" type="pres">
      <dgm:prSet presAssocID="{BCBA53A8-C796-654A-9FF1-AFBF1F601264}" presName="linearProcess" presStyleCnt="0"/>
      <dgm:spPr/>
    </dgm:pt>
    <dgm:pt modelId="{0F9FD7C6-256D-8F4B-9007-17996A240002}" type="pres">
      <dgm:prSet presAssocID="{C48ABF71-C63D-234E-ADF2-BABB0CC281C3}" presName="textNode" presStyleLbl="node1" presStyleIdx="0" presStyleCnt="6" custScaleX="123348" custScaleY="84357" custLinFactX="20672" custLinFactNeighborX="100000" custLinFactNeighborY="-18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FB032D-6488-674E-B041-7C94244DB98D}" type="pres">
      <dgm:prSet presAssocID="{9AE4D5F0-BFD6-1845-B6D3-D08950937D15}" presName="sibTrans" presStyleCnt="0"/>
      <dgm:spPr/>
    </dgm:pt>
    <dgm:pt modelId="{CD9D7A4F-E2E9-F148-BE87-A82917911E04}" type="pres">
      <dgm:prSet presAssocID="{62112E17-0A1F-194B-A017-7AE0959C7899}" presName="textNode" presStyleLbl="node1" presStyleIdx="1" presStyleCnt="6" custScaleX="84329" custScaleY="65333" custLinFactX="16417" custLinFactNeighborX="100000" custLinFactNeighborY="47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F4CE3-6FC2-624F-892E-C6122E1B7856}" type="pres">
      <dgm:prSet presAssocID="{B9B47946-4787-664D-96C5-03C2661C9B76}" presName="sibTrans" presStyleCnt="0"/>
      <dgm:spPr/>
    </dgm:pt>
    <dgm:pt modelId="{3138C590-9ED1-437B-9D8F-A219FA49A203}" type="pres">
      <dgm:prSet presAssocID="{9C78BCEE-ECD2-4B10-BCDB-6009A3AB9E2A}" presName="textNode" presStyleLbl="node1" presStyleIdx="2" presStyleCnt="6" custScaleX="84329" custScaleY="65333" custLinFactX="10453" custLinFactNeighborX="100000" custLinFactNeighborY="47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7D04E3-D83F-4C28-85FE-D7E5D1EFE438}" type="pres">
      <dgm:prSet presAssocID="{E11DCCE5-169C-4C88-BF85-CF3479B57B67}" presName="sibTrans" presStyleCnt="0"/>
      <dgm:spPr/>
    </dgm:pt>
    <dgm:pt modelId="{A75D78EF-5B7D-F147-8298-D3937AE03EC8}" type="pres">
      <dgm:prSet presAssocID="{A745376A-3AD3-4E43-8A45-9AC66BB7DF19}" presName="textNode" presStyleLbl="node1" presStyleIdx="3" presStyleCnt="6" custScaleX="98899" custScaleY="31249" custLinFactX="4490" custLinFactNeighborX="100000" custLinFactNeighborY="39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2228B8-463B-0B47-B80D-A3FC8BC40245}" type="pres">
      <dgm:prSet presAssocID="{98651B8B-821E-1D4C-8513-AB7136BFB265}" presName="sibTrans" presStyleCnt="0"/>
      <dgm:spPr/>
    </dgm:pt>
    <dgm:pt modelId="{70173903-F464-6248-8FC1-8386B9C98DF8}" type="pres">
      <dgm:prSet presAssocID="{4FFE04B4-B540-DF4A-BC0A-6084DC5E0FE5}" presName="textNode" presStyleLbl="node1" presStyleIdx="4" presStyleCnt="6" custScaleX="126033" custScaleY="34375" custLinFactNeighborX="85189" custLinFactNeighborY="54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F77801-B022-BA4A-9C31-F8E1FE21BC25}" type="pres">
      <dgm:prSet presAssocID="{04570694-B971-E64A-AD3A-9F9BC40B01E7}" presName="sibTrans" presStyleCnt="0"/>
      <dgm:spPr/>
    </dgm:pt>
    <dgm:pt modelId="{23954087-2C10-874B-9343-CFFCE3090444}" type="pres">
      <dgm:prSet presAssocID="{7DFECDBF-7162-1149-9F8E-CCC66772E246}" presName="textNode" presStyleLbl="node1" presStyleIdx="5" presStyleCnt="6" custScaleX="98901" custScaleY="59375" custLinFactNeighborX="43549" custLinFactNeighborY="1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5FE4A1-A42C-074E-B44C-BFBFBAA70088}" srcId="{BCBA53A8-C796-654A-9FF1-AFBF1F601264}" destId="{C48ABF71-C63D-234E-ADF2-BABB0CC281C3}" srcOrd="0" destOrd="0" parTransId="{10F1CF50-8AB7-3949-A06E-82526AF41E9B}" sibTransId="{9AE4D5F0-BFD6-1845-B6D3-D08950937D15}"/>
    <dgm:cxn modelId="{D776FED4-1E8A-4F10-9C9B-5210BF053464}" type="presOf" srcId="{9C78BCEE-ECD2-4B10-BCDB-6009A3AB9E2A}" destId="{3138C590-9ED1-437B-9D8F-A219FA49A203}" srcOrd="0" destOrd="0" presId="urn:microsoft.com/office/officeart/2005/8/layout/hProcess9"/>
    <dgm:cxn modelId="{8F237FC0-456B-A04F-8EC9-D781732BD4A7}" type="presOf" srcId="{BCBA53A8-C796-654A-9FF1-AFBF1F601264}" destId="{9919120A-C325-4D44-9762-3A3E45619583}" srcOrd="0" destOrd="0" presId="urn:microsoft.com/office/officeart/2005/8/layout/hProcess9"/>
    <dgm:cxn modelId="{15A96B92-3BD5-AC45-A9CF-13238CCDD4A6}" srcId="{BCBA53A8-C796-654A-9FF1-AFBF1F601264}" destId="{A745376A-3AD3-4E43-8A45-9AC66BB7DF19}" srcOrd="3" destOrd="0" parTransId="{445606C2-23F6-724C-BF31-E331B578CC14}" sibTransId="{98651B8B-821E-1D4C-8513-AB7136BFB265}"/>
    <dgm:cxn modelId="{680BD43D-91CB-438B-9280-79D927469D92}" srcId="{BCBA53A8-C796-654A-9FF1-AFBF1F601264}" destId="{9C78BCEE-ECD2-4B10-BCDB-6009A3AB9E2A}" srcOrd="2" destOrd="0" parTransId="{4A90C127-6A26-4E7E-8699-33E1595E3F1F}" sibTransId="{E11DCCE5-169C-4C88-BF85-CF3479B57B67}"/>
    <dgm:cxn modelId="{8116112D-1DEC-6448-BDDD-55B926E9B276}" type="presOf" srcId="{A745376A-3AD3-4E43-8A45-9AC66BB7DF19}" destId="{A75D78EF-5B7D-F147-8298-D3937AE03EC8}" srcOrd="0" destOrd="0" presId="urn:microsoft.com/office/officeart/2005/8/layout/hProcess9"/>
    <dgm:cxn modelId="{B1E88EBE-A106-3242-8878-4D9C950D2EBE}" srcId="{BCBA53A8-C796-654A-9FF1-AFBF1F601264}" destId="{62112E17-0A1F-194B-A017-7AE0959C7899}" srcOrd="1" destOrd="0" parTransId="{F11E541D-F093-A64E-842B-17E18E7272D3}" sibTransId="{B9B47946-4787-664D-96C5-03C2661C9B76}"/>
    <dgm:cxn modelId="{0796C788-8E80-C442-9820-317DCBF392AD}" type="presOf" srcId="{C48ABF71-C63D-234E-ADF2-BABB0CC281C3}" destId="{0F9FD7C6-256D-8F4B-9007-17996A240002}" srcOrd="0" destOrd="0" presId="urn:microsoft.com/office/officeart/2005/8/layout/hProcess9"/>
    <dgm:cxn modelId="{15ABAC20-C303-0245-BE8E-808596445DB0}" type="presOf" srcId="{4FFE04B4-B540-DF4A-BC0A-6084DC5E0FE5}" destId="{70173903-F464-6248-8FC1-8386B9C98DF8}" srcOrd="0" destOrd="0" presId="urn:microsoft.com/office/officeart/2005/8/layout/hProcess9"/>
    <dgm:cxn modelId="{7DC14BC9-7D47-CF44-85FD-1E806799FF53}" srcId="{BCBA53A8-C796-654A-9FF1-AFBF1F601264}" destId="{7DFECDBF-7162-1149-9F8E-CCC66772E246}" srcOrd="5" destOrd="0" parTransId="{1BDD147B-E378-F547-925D-F8465A217238}" sibTransId="{59920F1B-94B1-8F41-9916-D03AF09057E4}"/>
    <dgm:cxn modelId="{09D05FCA-C441-8D42-B783-8EA54A1E787C}" type="presOf" srcId="{62112E17-0A1F-194B-A017-7AE0959C7899}" destId="{CD9D7A4F-E2E9-F148-BE87-A82917911E04}" srcOrd="0" destOrd="0" presId="urn:microsoft.com/office/officeart/2005/8/layout/hProcess9"/>
    <dgm:cxn modelId="{9F67D378-D918-9847-A5FF-B79A60547D8D}" srcId="{BCBA53A8-C796-654A-9FF1-AFBF1F601264}" destId="{4FFE04B4-B540-DF4A-BC0A-6084DC5E0FE5}" srcOrd="4" destOrd="0" parTransId="{6352ACE7-BA31-A646-B885-7BBC3B532BFF}" sibTransId="{04570694-B971-E64A-AD3A-9F9BC40B01E7}"/>
    <dgm:cxn modelId="{AF184062-984C-6847-8C4B-0DFF99D46779}" type="presOf" srcId="{7DFECDBF-7162-1149-9F8E-CCC66772E246}" destId="{23954087-2C10-874B-9343-CFFCE3090444}" srcOrd="0" destOrd="0" presId="urn:microsoft.com/office/officeart/2005/8/layout/hProcess9"/>
    <dgm:cxn modelId="{D6F0B9BD-4882-9E4A-B8FB-093526646CBA}" type="presParOf" srcId="{9919120A-C325-4D44-9762-3A3E45619583}" destId="{A9F89D5B-6624-C543-B68B-D2DDF7AA0D96}" srcOrd="0" destOrd="0" presId="urn:microsoft.com/office/officeart/2005/8/layout/hProcess9"/>
    <dgm:cxn modelId="{72CF70AD-513B-D543-B15A-9521CFA75B80}" type="presParOf" srcId="{9919120A-C325-4D44-9762-3A3E45619583}" destId="{CD6103A6-30F4-874F-AC4C-769DA596DFDF}" srcOrd="1" destOrd="0" presId="urn:microsoft.com/office/officeart/2005/8/layout/hProcess9"/>
    <dgm:cxn modelId="{EB43D1AE-9820-2247-9AF8-0A9216348709}" type="presParOf" srcId="{CD6103A6-30F4-874F-AC4C-769DA596DFDF}" destId="{0F9FD7C6-256D-8F4B-9007-17996A240002}" srcOrd="0" destOrd="0" presId="urn:microsoft.com/office/officeart/2005/8/layout/hProcess9"/>
    <dgm:cxn modelId="{0E66C995-ED2D-234F-A958-E94A024DE31A}" type="presParOf" srcId="{CD6103A6-30F4-874F-AC4C-769DA596DFDF}" destId="{43FB032D-6488-674E-B041-7C94244DB98D}" srcOrd="1" destOrd="0" presId="urn:microsoft.com/office/officeart/2005/8/layout/hProcess9"/>
    <dgm:cxn modelId="{83F089A6-7C12-5640-B564-77AF73A2FDD3}" type="presParOf" srcId="{CD6103A6-30F4-874F-AC4C-769DA596DFDF}" destId="{CD9D7A4F-E2E9-F148-BE87-A82917911E04}" srcOrd="2" destOrd="0" presId="urn:microsoft.com/office/officeart/2005/8/layout/hProcess9"/>
    <dgm:cxn modelId="{97FF3BC0-4F1A-2D4B-B24C-020872A305E4}" type="presParOf" srcId="{CD6103A6-30F4-874F-AC4C-769DA596DFDF}" destId="{235F4CE3-6FC2-624F-892E-C6122E1B7856}" srcOrd="3" destOrd="0" presId="urn:microsoft.com/office/officeart/2005/8/layout/hProcess9"/>
    <dgm:cxn modelId="{1DD0DA7F-305E-431A-994C-58ED11E9EFF0}" type="presParOf" srcId="{CD6103A6-30F4-874F-AC4C-769DA596DFDF}" destId="{3138C590-9ED1-437B-9D8F-A219FA49A203}" srcOrd="4" destOrd="0" presId="urn:microsoft.com/office/officeart/2005/8/layout/hProcess9"/>
    <dgm:cxn modelId="{17CE463C-4E18-408D-9A74-31EE7D99B457}" type="presParOf" srcId="{CD6103A6-30F4-874F-AC4C-769DA596DFDF}" destId="{BD7D04E3-D83F-4C28-85FE-D7E5D1EFE438}" srcOrd="5" destOrd="0" presId="urn:microsoft.com/office/officeart/2005/8/layout/hProcess9"/>
    <dgm:cxn modelId="{6CC56534-B62C-F947-BEEE-44EB3BB1820F}" type="presParOf" srcId="{CD6103A6-30F4-874F-AC4C-769DA596DFDF}" destId="{A75D78EF-5B7D-F147-8298-D3937AE03EC8}" srcOrd="6" destOrd="0" presId="urn:microsoft.com/office/officeart/2005/8/layout/hProcess9"/>
    <dgm:cxn modelId="{2D8BA2DA-57F7-7E4C-A8AD-77201E117B86}" type="presParOf" srcId="{CD6103A6-30F4-874F-AC4C-769DA596DFDF}" destId="{8E2228B8-463B-0B47-B80D-A3FC8BC40245}" srcOrd="7" destOrd="0" presId="urn:microsoft.com/office/officeart/2005/8/layout/hProcess9"/>
    <dgm:cxn modelId="{5D4F376D-1B47-934C-A33C-FF842C5C29C7}" type="presParOf" srcId="{CD6103A6-30F4-874F-AC4C-769DA596DFDF}" destId="{70173903-F464-6248-8FC1-8386B9C98DF8}" srcOrd="8" destOrd="0" presId="urn:microsoft.com/office/officeart/2005/8/layout/hProcess9"/>
    <dgm:cxn modelId="{A446DABC-BE44-3D42-9320-0DDD475C1B51}" type="presParOf" srcId="{CD6103A6-30F4-874F-AC4C-769DA596DFDF}" destId="{88F77801-B022-BA4A-9C31-F8E1FE21BC25}" srcOrd="9" destOrd="0" presId="urn:microsoft.com/office/officeart/2005/8/layout/hProcess9"/>
    <dgm:cxn modelId="{7636BF6F-C7D9-2943-B3F8-31900E5F64D3}" type="presParOf" srcId="{CD6103A6-30F4-874F-AC4C-769DA596DFDF}" destId="{23954087-2C10-874B-9343-CFFCE3090444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89D5B-6624-C543-B68B-D2DDF7AA0D96}">
      <dsp:nvSpPr>
        <dsp:cNvPr id="0" name=""/>
        <dsp:cNvSpPr/>
      </dsp:nvSpPr>
      <dsp:spPr>
        <a:xfrm rot="10800000">
          <a:off x="4" y="0"/>
          <a:ext cx="8229595" cy="3530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9FD7C6-256D-8F4B-9007-17996A240002}">
      <dsp:nvSpPr>
        <dsp:cNvPr id="0" name=""/>
        <dsp:cNvSpPr/>
      </dsp:nvSpPr>
      <dsp:spPr>
        <a:xfrm>
          <a:off x="609594" y="1143003"/>
          <a:ext cx="1384670" cy="11913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Arial"/>
              <a:cs typeface="Arial"/>
            </a:rPr>
            <a:t>COGS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Arial"/>
              <a:cs typeface="Arial"/>
            </a:rPr>
            <a:t>(food cost +</a:t>
          </a:r>
          <a:r>
            <a:rPr lang="en-US" sz="1400" b="1" kern="1200" dirty="0" err="1" smtClean="0">
              <a:latin typeface="Arial"/>
              <a:cs typeface="Arial"/>
            </a:rPr>
            <a:t>labor+overheads</a:t>
          </a:r>
          <a:r>
            <a:rPr lang="en-US" sz="1400" b="1" kern="1200" dirty="0" smtClean="0">
              <a:latin typeface="Arial"/>
              <a:cs typeface="Arial"/>
            </a:rPr>
            <a:t>)</a:t>
          </a:r>
          <a:endParaRPr lang="en-US" sz="1400" b="1" kern="1200" dirty="0">
            <a:latin typeface="Arial"/>
            <a:cs typeface="Arial"/>
          </a:endParaRPr>
        </a:p>
      </dsp:txBody>
      <dsp:txXfrm>
        <a:off x="667750" y="1201159"/>
        <a:ext cx="1268358" cy="1075011"/>
      </dsp:txXfrm>
    </dsp:sp>
    <dsp:sp modelId="{CD9D7A4F-E2E9-F148-BE87-A82917911E04}">
      <dsp:nvSpPr>
        <dsp:cNvPr id="0" name=""/>
        <dsp:cNvSpPr/>
      </dsp:nvSpPr>
      <dsp:spPr>
        <a:xfrm>
          <a:off x="2133595" y="1371602"/>
          <a:ext cx="946654" cy="9226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Arial"/>
              <a:cs typeface="Arial"/>
            </a:rPr>
            <a:t>Your profit</a:t>
          </a:r>
          <a:endParaRPr lang="en-US" sz="1400" b="1" kern="1200" dirty="0">
            <a:latin typeface="Arial"/>
            <a:cs typeface="Arial"/>
          </a:endParaRPr>
        </a:p>
      </dsp:txBody>
      <dsp:txXfrm>
        <a:off x="2178635" y="1416642"/>
        <a:ext cx="856574" cy="832578"/>
      </dsp:txXfrm>
    </dsp:sp>
    <dsp:sp modelId="{3138C590-9ED1-437B-9D8F-A219FA49A203}">
      <dsp:nvSpPr>
        <dsp:cNvPr id="0" name=""/>
        <dsp:cNvSpPr/>
      </dsp:nvSpPr>
      <dsp:spPr>
        <a:xfrm>
          <a:off x="3200395" y="1371602"/>
          <a:ext cx="946654" cy="9226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Arial"/>
              <a:cs typeface="Arial"/>
            </a:rPr>
            <a:t>Freight?</a:t>
          </a:r>
          <a:endParaRPr lang="en-US" sz="1400" b="1" kern="1200" dirty="0">
            <a:latin typeface="Arial"/>
            <a:cs typeface="Arial"/>
          </a:endParaRPr>
        </a:p>
      </dsp:txBody>
      <dsp:txXfrm>
        <a:off x="3245435" y="1416642"/>
        <a:ext cx="856574" cy="832578"/>
      </dsp:txXfrm>
    </dsp:sp>
    <dsp:sp modelId="{A75D78EF-5B7D-F147-8298-D3937AE03EC8}">
      <dsp:nvSpPr>
        <dsp:cNvPr id="0" name=""/>
        <dsp:cNvSpPr/>
      </dsp:nvSpPr>
      <dsp:spPr>
        <a:xfrm>
          <a:off x="4267206" y="1600202"/>
          <a:ext cx="1110213" cy="441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Arial"/>
              <a:cs typeface="Arial"/>
            </a:rPr>
            <a:t>Broker $</a:t>
          </a:r>
          <a:endParaRPr lang="en-US" sz="1400" b="1" kern="1200" dirty="0">
            <a:latin typeface="Arial"/>
            <a:cs typeface="Arial"/>
          </a:endParaRPr>
        </a:p>
      </dsp:txBody>
      <dsp:txXfrm>
        <a:off x="4288749" y="1621745"/>
        <a:ext cx="1067127" cy="398224"/>
      </dsp:txXfrm>
    </dsp:sp>
    <dsp:sp modelId="{70173903-F464-6248-8FC1-8386B9C98DF8}">
      <dsp:nvSpPr>
        <dsp:cNvPr id="0" name=""/>
        <dsp:cNvSpPr/>
      </dsp:nvSpPr>
      <dsp:spPr>
        <a:xfrm>
          <a:off x="5486400" y="1600202"/>
          <a:ext cx="1414811" cy="4854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Arial"/>
              <a:cs typeface="Arial"/>
            </a:rPr>
            <a:t>Distributor $</a:t>
          </a:r>
          <a:endParaRPr lang="en-US" sz="1400" b="1" kern="1200" dirty="0">
            <a:latin typeface="Arial"/>
            <a:cs typeface="Arial"/>
          </a:endParaRPr>
        </a:p>
      </dsp:txBody>
      <dsp:txXfrm>
        <a:off x="5510098" y="1623900"/>
        <a:ext cx="1367415" cy="438061"/>
      </dsp:txXfrm>
    </dsp:sp>
    <dsp:sp modelId="{23954087-2C10-874B-9343-CFFCE3090444}">
      <dsp:nvSpPr>
        <dsp:cNvPr id="0" name=""/>
        <dsp:cNvSpPr/>
      </dsp:nvSpPr>
      <dsp:spPr>
        <a:xfrm>
          <a:off x="7010401" y="1371602"/>
          <a:ext cx="1110235" cy="8385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Arial"/>
              <a:cs typeface="Arial"/>
            </a:rPr>
            <a:t>Retailer Markup</a:t>
          </a:r>
          <a:endParaRPr lang="en-US" sz="1400" b="1" kern="1200" dirty="0">
            <a:latin typeface="Arial"/>
            <a:cs typeface="Arial"/>
          </a:endParaRPr>
        </a:p>
      </dsp:txBody>
      <dsp:txXfrm>
        <a:off x="7051334" y="1412535"/>
        <a:ext cx="1028369" cy="756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BA477B-76FD-6F47-83DB-00DAD9602449}" type="datetime1">
              <a:rPr lang="en-US"/>
              <a:pPr/>
              <a:t>5/28/14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287" tIns="46644" rIns="93287" bIns="46644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466396-546B-1349-9711-C6AE8A5687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72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BFA5DCF-026E-8F4C-A51E-65EC39231C80}" type="slidenum">
              <a:rPr lang="en-US" sz="1200"/>
              <a:pPr eaLnBrk="1" hangingPunct="1"/>
              <a:t>1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682263-57D4-9E49-AA9D-6C29585DC7AD}" type="slidenum">
              <a:rPr lang="en-US" sz="1200"/>
              <a:pPr eaLnBrk="1" hangingPunct="1"/>
              <a:t>10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682263-57D4-9E49-AA9D-6C29585DC7AD}" type="slidenum">
              <a:rPr lang="en-US" sz="1200"/>
              <a:pPr eaLnBrk="1" hangingPunct="1"/>
              <a:t>12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682263-57D4-9E49-AA9D-6C29585DC7AD}" type="slidenum">
              <a:rPr lang="en-US" sz="1200"/>
              <a:pPr eaLnBrk="1" hangingPunct="1"/>
              <a:t>13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682263-57D4-9E49-AA9D-6C29585DC7AD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4E3D573-F395-9843-A10A-ED1569980B51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F603B7-5F89-EA4D-8550-152B91E7482F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F603B7-5F89-EA4D-8550-152B91E7482F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682263-57D4-9E49-AA9D-6C29585DC7AD}" type="slidenum">
              <a:rPr lang="en-US" sz="1200"/>
              <a:pPr eaLnBrk="1" hangingPunct="1"/>
              <a:t>5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682263-57D4-9E49-AA9D-6C29585DC7AD}" type="slidenum">
              <a:rPr lang="en-US" sz="1200"/>
              <a:pPr eaLnBrk="1" hangingPunct="1"/>
              <a:t>6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D64EB7-839C-CB4E-9ADC-633A6A89CE20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D64EB7-839C-CB4E-9ADC-633A6A89CE20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536FED-41C5-DE4E-9421-252C929CD66E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6DAC3-9415-A34A-A8E5-A80C87C712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4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EDA48-3F04-A045-87EA-E3D939D2FB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81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2487D-7B42-304D-832B-42A49E806E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7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0B8BC-BA8C-4841-9055-8194933D8F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9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729C0-83AA-CF48-B8A0-CAF47EA5A2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50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48C81-8234-0D42-BB92-8BFC21ED19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29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A3F97-87D6-8B45-931A-B1053EE930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1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0EF96-ECBB-2B41-A056-DA63771D4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4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8010D-0CBB-E540-8174-BF5D7E4CA5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6DDAB-6303-8742-967C-E2D7AF031F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3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6E745-AB66-454F-BA3A-83D98BA0DF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0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8D20900-1178-5E41-9AC2-83DA216C43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gif"/><Relationship Id="rId7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hyperlink" Target="mailto:sanjog@sukhis.com" TargetMode="External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diagramData" Target="../diagrams/data1.xml"/><Relationship Id="rId6" Type="http://schemas.openxmlformats.org/officeDocument/2006/relationships/diagramLayout" Target="../diagrams/layout1.xml"/><Relationship Id="rId7" Type="http://schemas.openxmlformats.org/officeDocument/2006/relationships/diagramQuickStyle" Target="../diagrams/quickStyle1.xml"/><Relationship Id="rId8" Type="http://schemas.openxmlformats.org/officeDocument/2006/relationships/diagramColors" Target="../diagrams/colors1.xml"/><Relationship Id="rId9" Type="http://schemas.microsoft.com/office/2007/relationships/diagramDrawing" Target="../diagrams/drawing1.xml"/><Relationship Id="rId10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Stan Wong\Documents\Graphics\Sukhi bor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603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2" descr="C:\Users\Stan Wong\Documents\Graphics\Sukhi bor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1295400"/>
            <a:ext cx="1363662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75" y="1295400"/>
            <a:ext cx="141922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AutoShape 8" descr="http://mail.google.com/a/sukhis.com/?ui=2&amp;ik=b8a5390126&amp;view=att&amp;th=126909c7c64bec34&amp;attid=0.4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 dirty="0"/>
          </a:p>
        </p:txBody>
      </p:sp>
      <p:sp>
        <p:nvSpPr>
          <p:cNvPr id="14343" name="AutoShape 10" descr="http://mail.google.com/a/sukhis.com/?ui=2&amp;ik=b8a5390126&amp;view=att&amp;th=126909c7c64bec34&amp;attid=0.4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 dirty="0"/>
          </a:p>
        </p:txBody>
      </p:sp>
      <p:sp>
        <p:nvSpPr>
          <p:cNvPr id="14344" name="TextBox 15"/>
          <p:cNvSpPr txBox="1">
            <a:spLocks noChangeArrowheads="1"/>
          </p:cNvSpPr>
          <p:nvPr/>
        </p:nvSpPr>
        <p:spPr bwMode="auto">
          <a:xfrm>
            <a:off x="3124200" y="6019800"/>
            <a:ext cx="3352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1" dirty="0">
                <a:solidFill>
                  <a:srgbClr val="FF9B09"/>
                </a:solidFill>
              </a:rPr>
              <a:t>Award Winning Indian Foods</a:t>
            </a:r>
          </a:p>
        </p:txBody>
      </p:sp>
      <p:pic>
        <p:nvPicPr>
          <p:cNvPr id="14345" name="Picture 20" descr="C:\Users\Stan Wong\Documents\Downloads\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95400"/>
            <a:ext cx="424497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38400" y="32004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Preparing for a Buyer Meeting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2" descr="C:\Users\Stan Wong\Documents\Graphics\Sukhi bor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603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8353" y="0"/>
            <a:ext cx="1701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19200" y="1524000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219200" y="1524000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447800" y="2133600"/>
            <a:ext cx="662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Times"/>
              <a:cs typeface="Times"/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Times"/>
                <a:cs typeface="Times"/>
              </a:rPr>
              <a:t>Scale with quality in mind</a:t>
            </a:r>
          </a:p>
          <a:p>
            <a:endParaRPr lang="en-US" dirty="0">
              <a:latin typeface="Times"/>
              <a:cs typeface="Times"/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Times"/>
                <a:cs typeface="Times"/>
              </a:rPr>
              <a:t>Reputation/Brand is at stake</a:t>
            </a:r>
          </a:p>
          <a:p>
            <a:endParaRPr lang="en-US" dirty="0">
              <a:latin typeface="Times"/>
              <a:cs typeface="Times"/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Times"/>
                <a:cs typeface="Times"/>
              </a:rPr>
              <a:t>Profitability at stake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0" y="45720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"/>
                <a:cs typeface="Times"/>
              </a:rPr>
              <a:t>Pitfalls</a:t>
            </a:r>
            <a:r>
              <a:rPr lang="en-US" b="1" dirty="0" smtClean="0">
                <a:latin typeface="Times"/>
                <a:cs typeface="Times"/>
              </a:rPr>
              <a:t> </a:t>
            </a:r>
            <a:r>
              <a:rPr lang="en-US" sz="4000" b="1" dirty="0" smtClean="0">
                <a:latin typeface="Times"/>
                <a:cs typeface="Times"/>
              </a:rPr>
              <a:t>To Avoid:</a:t>
            </a:r>
          </a:p>
          <a:p>
            <a:pPr algn="ctr"/>
            <a:r>
              <a:rPr lang="en-US" sz="4000" b="1" dirty="0" smtClean="0">
                <a:latin typeface="Times"/>
                <a:cs typeface="Times"/>
              </a:rPr>
              <a:t>Signing up for too much!</a:t>
            </a:r>
            <a:endParaRPr lang="en-US" sz="40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06166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kor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143000"/>
            <a:ext cx="2133600" cy="1640348"/>
          </a:xfrm>
          <a:prstGeom prst="rect">
            <a:avLst/>
          </a:prstGeom>
        </p:spPr>
      </p:pic>
      <p:pic>
        <p:nvPicPr>
          <p:cNvPr id="3" name="Picture 2" descr="Samos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2367934"/>
            <a:ext cx="2057400" cy="1581765"/>
          </a:xfrm>
          <a:prstGeom prst="rect">
            <a:avLst/>
          </a:prstGeom>
        </p:spPr>
      </p:pic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0" y="1295400"/>
            <a:ext cx="4572000" cy="2590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Frozen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Maximum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Delivered Unit Cost To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Distributor: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$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X.XX</a:t>
            </a:r>
            <a:endParaRPr lang="en-US" sz="1600" b="1" dirty="0" smtClean="0"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Maximum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Unit Cost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$X.XX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b="1" dirty="0">
                <a:latin typeface="Calibri" pitchFamily="34" charset="0"/>
                <a:cs typeface="Calibri" pitchFamily="34" charset="0"/>
              </a:rPr>
              <a:t>Suggested Retail Price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(everyday) : $5.99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Everyday Gross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Margin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% (everyday): 41%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Promotional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Support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Program:  2 months Exclusive, we offer a </a:t>
            </a:r>
            <a:r>
              <a:rPr lang="en-US" sz="1600" b="1" dirty="0" err="1" smtClean="0">
                <a:latin typeface="Calibri" pitchFamily="34" charset="0"/>
                <a:cs typeface="Calibri" pitchFamily="34" charset="0"/>
              </a:rPr>
              <a:t>scanback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of 70 cents a unit,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to hit holiday retail price of $4.50 with 38.5% margin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Exclusivity YES – 60 days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50000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0" y="4419600"/>
            <a:ext cx="4572000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endParaRPr lang="en-US" sz="16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endParaRPr lang="en-US" sz="16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16200000" flipH="1">
            <a:off x="2209798" y="3657600"/>
            <a:ext cx="5638800" cy="3"/>
          </a:xfrm>
          <a:prstGeom prst="line">
            <a:avLst/>
          </a:prstGeom>
          <a:solidFill>
            <a:schemeClr val="accent1"/>
          </a:solidFill>
          <a:ln w="25400" cap="rnd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52400" y="6553200"/>
            <a:ext cx="876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Vendor Contact Information (Manufacturer Company, Name, Email, Phone)</a:t>
            </a:r>
          </a:p>
        </p:txBody>
      </p:sp>
      <p:pic>
        <p:nvPicPr>
          <p:cNvPr id="6" name="Picture 5" descr="Screen Shot 2013-02-21 at 10.49.1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1000"/>
            <a:ext cx="3429000" cy="697104"/>
          </a:xfrm>
          <a:prstGeom prst="rect">
            <a:avLst/>
          </a:prstGeom>
        </p:spPr>
      </p:pic>
      <p:pic>
        <p:nvPicPr>
          <p:cNvPr id="7" name="Picture 6" descr="Screen Shot 2013-02-21 at 10.50.19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81000"/>
            <a:ext cx="4108920" cy="685622"/>
          </a:xfrm>
          <a:prstGeom prst="rect">
            <a:avLst/>
          </a:prstGeom>
        </p:spPr>
      </p:pic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0" y="4267200"/>
            <a:ext cx="4572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2000" dirty="0" smtClean="0">
                <a:solidFill>
                  <a:srgbClr val="D10000"/>
                </a:solidFill>
                <a:latin typeface="Calibri" pitchFamily="34" charset="0"/>
                <a:cs typeface="Calibri" pitchFamily="34" charset="0"/>
              </a:rPr>
              <a:t>Appeals to the Gluten Free lifestyle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2000" dirty="0" smtClean="0">
                <a:solidFill>
                  <a:srgbClr val="D10000"/>
                </a:solidFill>
                <a:latin typeface="Calibri" pitchFamily="34" charset="0"/>
                <a:cs typeface="Calibri" pitchFamily="34" charset="0"/>
              </a:rPr>
              <a:t>Ethnic Cuisine in the format America likes to eat 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2000" dirty="0" smtClean="0">
                <a:solidFill>
                  <a:srgbClr val="D10000"/>
                </a:solidFill>
                <a:latin typeface="Calibri" pitchFamily="34" charset="0"/>
                <a:cs typeface="Calibri" pitchFamily="34" charset="0"/>
              </a:rPr>
              <a:t>Made in the USA by a family owned and operated  minority business.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2000" dirty="0" smtClean="0">
                <a:solidFill>
                  <a:srgbClr val="D10000"/>
                </a:solidFill>
                <a:latin typeface="Calibri" pitchFamily="34" charset="0"/>
                <a:cs typeface="Calibri" pitchFamily="34" charset="0"/>
              </a:rPr>
              <a:t>The best thing to happen to appetizer door in years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endParaRPr lang="en-US" sz="16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endParaRPr lang="en-US" sz="1600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4" descr="AlooTikki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698568"/>
            <a:ext cx="2209800" cy="1698932"/>
          </a:xfrm>
          <a:prstGeom prst="rect">
            <a:avLst/>
          </a:prstGeom>
        </p:spPr>
      </p:pic>
      <p:pic>
        <p:nvPicPr>
          <p:cNvPr id="8" name="Picture 7" descr="masalameatball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366" y="4953000"/>
            <a:ext cx="2188633" cy="1676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-152400" y="-152400"/>
            <a:ext cx="1051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"/>
                <a:cs typeface="Times"/>
              </a:rPr>
              <a:t>Product Info Template-</a:t>
            </a:r>
            <a:r>
              <a:rPr lang="en-US" sz="2800" b="1" i="1" dirty="0" smtClean="0">
                <a:latin typeface="Times"/>
                <a:cs typeface="Times"/>
              </a:rPr>
              <a:t>example</a:t>
            </a:r>
            <a:endParaRPr lang="en-US" sz="2800" b="1" i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481586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2" descr="C:\Users\Stan Wong\Documents\Graphics\Sukhi bor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603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8353" y="0"/>
            <a:ext cx="1701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19200" y="1524000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219200" y="1524000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295400" y="-80211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"/>
                <a:cs typeface="Times"/>
              </a:rPr>
              <a:t>New Item form –</a:t>
            </a:r>
            <a:r>
              <a:rPr lang="en-US" sz="3600" b="1" i="1" dirty="0" smtClean="0">
                <a:latin typeface="Times"/>
                <a:cs typeface="Times"/>
              </a:rPr>
              <a:t>example</a:t>
            </a:r>
            <a:endParaRPr lang="en-US" sz="3600" b="1" i="1" dirty="0">
              <a:latin typeface="Times"/>
              <a:cs typeface="Times"/>
            </a:endParaRPr>
          </a:p>
          <a:p>
            <a:pPr algn="ctr"/>
            <a:r>
              <a:rPr lang="en-US" b="1" i="1" dirty="0" smtClean="0">
                <a:latin typeface="Times"/>
                <a:cs typeface="Times"/>
              </a:rPr>
              <a:t>Details, details details….</a:t>
            </a:r>
          </a:p>
        </p:txBody>
      </p:sp>
      <p:pic>
        <p:nvPicPr>
          <p:cNvPr id="2" name="Picture 1" descr="Screen Shot 2014-05-28 at 12.10.30 AM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182"/>
          <a:stretch/>
        </p:blipFill>
        <p:spPr>
          <a:xfrm>
            <a:off x="0" y="5105400"/>
            <a:ext cx="9144000" cy="1530684"/>
          </a:xfrm>
          <a:prstGeom prst="rect">
            <a:avLst/>
          </a:prstGeom>
        </p:spPr>
      </p:pic>
      <p:pic>
        <p:nvPicPr>
          <p:cNvPr id="4" name="Picture 3" descr="Screen Shot 2014-05-28 at 7.09.24 A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9" y="990600"/>
            <a:ext cx="8970211" cy="425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173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2" descr="C:\Users\Stan Wong\Documents\Graphics\Sukhi bor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603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8353" y="0"/>
            <a:ext cx="1701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19200" y="1524000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219200" y="1524000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143000" y="3810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"/>
                <a:cs typeface="Times"/>
              </a:rPr>
              <a:t>Spec Sheet</a:t>
            </a:r>
            <a:r>
              <a:rPr lang="en-US" sz="4000" b="1" i="1" dirty="0" smtClean="0">
                <a:latin typeface="Times"/>
                <a:cs typeface="Times"/>
              </a:rPr>
              <a:t>-example</a:t>
            </a:r>
            <a:endParaRPr lang="en-US" sz="4000" b="1" i="1" dirty="0">
              <a:latin typeface="Times"/>
              <a:cs typeface="Times"/>
            </a:endParaRPr>
          </a:p>
        </p:txBody>
      </p:sp>
      <p:pic>
        <p:nvPicPr>
          <p:cNvPr id="5" name="Picture 4" descr="Screen Shot 2014-05-28 at 7.07.54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7100"/>
            <a:ext cx="9144000" cy="244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594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2" descr="C:\Users\Stan Wong\Documents\Graphics\Sukhi bor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603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8353" y="0"/>
            <a:ext cx="1701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7620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"/>
                <a:cs typeface="Times"/>
              </a:rPr>
              <a:t>Questions?</a:t>
            </a:r>
            <a:endParaRPr lang="en-US" sz="4000" b="1" dirty="0">
              <a:latin typeface="Times"/>
              <a:cs typeface="Time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524000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219200" y="1524000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81000" y="2438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"/>
                <a:cs typeface="Times"/>
              </a:rPr>
              <a:t>                     Sanjog Sikand – </a:t>
            </a:r>
            <a:r>
              <a:rPr lang="en-US" b="1" dirty="0" smtClean="0">
                <a:latin typeface="Times"/>
                <a:cs typeface="Times"/>
                <a:hlinkClick r:id="rId5"/>
              </a:rPr>
              <a:t>sanjog@sukhis.com</a:t>
            </a:r>
            <a:r>
              <a:rPr lang="en-US" b="1" dirty="0" smtClean="0">
                <a:latin typeface="Times"/>
                <a:cs typeface="Times"/>
              </a:rPr>
              <a:t> </a:t>
            </a:r>
          </a:p>
        </p:txBody>
      </p:sp>
      <p:pic>
        <p:nvPicPr>
          <p:cNvPr id="12" name="Picture 1" descr="logo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2" r="5645"/>
          <a:stretch/>
        </p:blipFill>
        <p:spPr bwMode="auto">
          <a:xfrm>
            <a:off x="0" y="5486400"/>
            <a:ext cx="250006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6240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80315" flipV="1">
            <a:off x="82654" y="141428"/>
            <a:ext cx="1701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2" descr="C:\Users\Stan Wong\Documents\Graphics\Sukhi bord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603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5867400" cy="838200"/>
          </a:xfrm>
        </p:spPr>
        <p:txBody>
          <a:bodyPr/>
          <a:lstStyle/>
          <a:p>
            <a:r>
              <a:rPr lang="en-US" sz="4000" b="1" dirty="0" smtClean="0">
                <a:latin typeface="Times"/>
                <a:cs typeface="Times"/>
              </a:rPr>
              <a:t>Agenda</a:t>
            </a:r>
            <a:endParaRPr lang="en-US" sz="4000" b="1" dirty="0">
              <a:latin typeface="Times"/>
              <a:cs typeface="Times"/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086600" cy="34290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latin typeface="Times"/>
                <a:cs typeface="Times"/>
              </a:rPr>
              <a:t>     Research and Prepare for the opportunity</a:t>
            </a:r>
          </a:p>
          <a:p>
            <a:pPr marL="0" indent="0">
              <a:buNone/>
            </a:pPr>
            <a:endParaRPr lang="en-US" dirty="0" smtClean="0">
              <a:latin typeface="Times"/>
              <a:cs typeface="Times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latin typeface="Times"/>
                <a:cs typeface="Times"/>
              </a:rPr>
              <a:t>     Pitfalls to Avoid</a:t>
            </a:r>
          </a:p>
          <a:p>
            <a:pPr>
              <a:buFont typeface="Arial"/>
              <a:buChar char="•"/>
            </a:pPr>
            <a:endParaRPr lang="en-US" dirty="0">
              <a:latin typeface="Times"/>
              <a:cs typeface="Times"/>
            </a:endParaRPr>
          </a:p>
          <a:p>
            <a:pPr>
              <a:buFont typeface="Arial"/>
              <a:buChar char="•"/>
            </a:pPr>
            <a:r>
              <a:rPr lang="en-US" dirty="0">
                <a:latin typeface="Times"/>
                <a:cs typeface="Times"/>
              </a:rPr>
              <a:t> </a:t>
            </a:r>
            <a:r>
              <a:rPr lang="en-US" dirty="0" smtClean="0">
                <a:latin typeface="Times"/>
                <a:cs typeface="Times"/>
              </a:rPr>
              <a:t>    Meeting tips</a:t>
            </a:r>
          </a:p>
          <a:p>
            <a:pPr>
              <a:buFont typeface="Arial"/>
              <a:buChar char="•"/>
            </a:pPr>
            <a:endParaRPr lang="en-US" dirty="0">
              <a:latin typeface="Times"/>
              <a:cs typeface="Times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latin typeface="Times"/>
                <a:cs typeface="Times"/>
              </a:rPr>
              <a:t>     Some examples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-7056"/>
            <a:ext cx="1701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2" descr="C:\Users\Stan Wong\Documents\Graphics\Sukhi bord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603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05000" y="37432"/>
            <a:ext cx="6172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"/>
                <a:cs typeface="Times"/>
              </a:rPr>
              <a:t>Research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8382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Visit the Store – Study the Category</a:t>
            </a:r>
          </a:p>
          <a:p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/>
              <a:t>Product Mix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/>
              <a:t>Pricing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/>
              <a:t>Placement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Promotion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Distribution options to the Store- </a:t>
            </a:r>
            <a:r>
              <a:rPr lang="en-US" dirty="0" smtClean="0"/>
              <a:t>connect </a:t>
            </a:r>
            <a:r>
              <a:rPr lang="en-US" dirty="0" smtClean="0"/>
              <a:t>with potential distributors and </a:t>
            </a:r>
            <a:r>
              <a:rPr lang="en-US" dirty="0" smtClean="0"/>
              <a:t>brokers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6916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-7056"/>
            <a:ext cx="1701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2" descr="C:\Users\Stan Wong\Documents\Graphics\Sukhi bord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603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05000" y="381001"/>
            <a:ext cx="6172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"/>
                <a:cs typeface="Times"/>
              </a:rPr>
              <a:t>Prepare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371601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What </a:t>
            </a:r>
            <a:r>
              <a:rPr lang="en-US" b="1" u="sng" dirty="0" smtClean="0"/>
              <a:t>Product(s)</a:t>
            </a:r>
            <a:r>
              <a:rPr lang="en-US" dirty="0" smtClean="0"/>
              <a:t>?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Why should the buye</a:t>
            </a:r>
            <a:r>
              <a:rPr lang="en-US" dirty="0" smtClean="0"/>
              <a:t>r care?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Demand for your category?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Demand for your Product(s)?</a:t>
            </a:r>
            <a:endParaRPr lang="en-US" sz="2000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Why </a:t>
            </a:r>
            <a:r>
              <a:rPr lang="en-US" sz="2000" dirty="0" smtClean="0"/>
              <a:t>is it different from what is </a:t>
            </a:r>
            <a:r>
              <a:rPr lang="en-US" sz="2000" dirty="0" smtClean="0"/>
              <a:t>there</a:t>
            </a:r>
            <a:r>
              <a:rPr lang="en-US" sz="2000" dirty="0"/>
              <a:t>?</a:t>
            </a:r>
            <a:endParaRPr lang="en-US" sz="2000" dirty="0" smtClean="0"/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How will it get there? (Warehouse? Distributor?)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b="1" u="sng" dirty="0" smtClean="0"/>
              <a:t>Pricing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Where should it be </a:t>
            </a:r>
            <a:r>
              <a:rPr lang="en-US" b="1" u="sng" dirty="0" smtClean="0"/>
              <a:t>Placed</a:t>
            </a:r>
            <a:r>
              <a:rPr lang="en-US" dirty="0" smtClean="0"/>
              <a:t> </a:t>
            </a:r>
            <a:r>
              <a:rPr lang="en-US" dirty="0" smtClean="0"/>
              <a:t>for success?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b="1" u="sng" dirty="0" smtClean="0"/>
              <a:t>Promotion</a:t>
            </a:r>
            <a:r>
              <a:rPr lang="en-US" dirty="0" smtClean="0"/>
              <a:t>- </a:t>
            </a:r>
            <a:r>
              <a:rPr lang="en-US" dirty="0"/>
              <a:t> </a:t>
            </a:r>
            <a:r>
              <a:rPr lang="en-US" dirty="0" smtClean="0"/>
              <a:t>How will you </a:t>
            </a:r>
            <a:r>
              <a:rPr lang="en-US" dirty="0" smtClean="0"/>
              <a:t>build </a:t>
            </a:r>
            <a:r>
              <a:rPr lang="en-US" dirty="0" smtClean="0"/>
              <a:t>your </a:t>
            </a:r>
            <a:r>
              <a:rPr lang="en-US" dirty="0" smtClean="0"/>
              <a:t>consumer base?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2" descr="C:\Users\Stan Wong\Documents\Graphics\Sukhi bor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603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8353" y="0"/>
            <a:ext cx="1701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200" y="4572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"/>
                <a:cs typeface="Times"/>
              </a:rPr>
              <a:t>Pitfalls to avoid - Costing</a:t>
            </a:r>
            <a:endParaRPr lang="en-US" sz="4000" b="1" dirty="0">
              <a:latin typeface="Times"/>
              <a:cs typeface="Times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3380132"/>
              </p:ext>
            </p:extLst>
          </p:nvPr>
        </p:nvGraphicFramePr>
        <p:xfrm>
          <a:off x="0" y="1676400"/>
          <a:ext cx="8229600" cy="353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Up Arrow Callout 4"/>
          <p:cNvSpPr/>
          <p:nvPr/>
        </p:nvSpPr>
        <p:spPr>
          <a:xfrm>
            <a:off x="5562600" y="4038600"/>
            <a:ext cx="1219200" cy="1143000"/>
          </a:xfrm>
          <a:prstGeom prst="up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5373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Distributor </a:t>
            </a:r>
            <a:r>
              <a:rPr lang="en-US" sz="1600" b="1" dirty="0" smtClean="0">
                <a:solidFill>
                  <a:srgbClr val="000000"/>
                </a:solidFill>
              </a:rPr>
              <a:t>Program</a:t>
            </a:r>
            <a:endParaRPr lang="en-US" sz="1600" b="1" dirty="0">
              <a:solidFill>
                <a:srgbClr val="000000"/>
              </a:solidFill>
            </a:endParaRPr>
          </a:p>
        </p:txBody>
      </p:sp>
      <p:pic>
        <p:nvPicPr>
          <p:cNvPr id="11" name="Picture 1" descr="logo.jp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2" r="5645"/>
          <a:stretch/>
        </p:blipFill>
        <p:spPr bwMode="auto">
          <a:xfrm>
            <a:off x="0" y="5486400"/>
            <a:ext cx="250006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own Arrow Callout 13"/>
          <p:cNvSpPr/>
          <p:nvPr/>
        </p:nvSpPr>
        <p:spPr>
          <a:xfrm>
            <a:off x="7086600" y="1905000"/>
            <a:ext cx="1143000" cy="990600"/>
          </a:xfrm>
          <a:prstGeom prst="downArrowCallout">
            <a:avLst/>
          </a:prstGeom>
          <a:solidFill>
            <a:srgbClr val="FDEADA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Retailer Promo</a:t>
            </a:r>
            <a:endParaRPr lang="en-US" sz="1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2" descr="C:\Users\Stan Wong\Documents\Graphics\Sukhi bor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603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8353" y="0"/>
            <a:ext cx="1701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19200" y="1905000"/>
            <a:ext cx="6629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Garamond" pitchFamily="18" charset="0"/>
              </a:rPr>
              <a:t>How much should you pack per case?</a:t>
            </a:r>
            <a:endParaRPr lang="en-US" dirty="0">
              <a:latin typeface="Garamond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dirty="0" smtClean="0">
                <a:latin typeface="Garamond" pitchFamily="18" charset="0"/>
              </a:rPr>
              <a:t>Big enough for application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latin typeface="Garamond" pitchFamily="18" charset="0"/>
              </a:rPr>
              <a:t>Small enough to provide adequate turnover in distribution</a:t>
            </a:r>
          </a:p>
          <a:p>
            <a:endParaRPr lang="en-US" dirty="0">
              <a:latin typeface="Garamond" pitchFamily="18" charset="0"/>
            </a:endParaRPr>
          </a:p>
          <a:p>
            <a:r>
              <a:rPr lang="en-US" b="1" dirty="0" smtClean="0">
                <a:latin typeface="Garamond" pitchFamily="18" charset="0"/>
              </a:rPr>
              <a:t>Format of package?</a:t>
            </a:r>
            <a:endParaRPr lang="en-US" dirty="0">
              <a:latin typeface="Garamond" pitchFamily="18" charset="0"/>
            </a:endParaRPr>
          </a:p>
          <a:p>
            <a:r>
              <a:rPr lang="en-US" dirty="0" smtClean="0">
                <a:latin typeface="Garamond" pitchFamily="18" charset="0"/>
              </a:rPr>
              <a:t>-   Dry, Refrigerated or Frozen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45720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"/>
                <a:cs typeface="Times"/>
              </a:rPr>
              <a:t>Pitfalls</a:t>
            </a:r>
            <a:r>
              <a:rPr lang="en-US" b="1" dirty="0" smtClean="0">
                <a:latin typeface="Times"/>
                <a:cs typeface="Times"/>
              </a:rPr>
              <a:t> </a:t>
            </a:r>
            <a:r>
              <a:rPr lang="en-US" sz="4000" b="1" dirty="0" smtClean="0">
                <a:latin typeface="Times"/>
                <a:cs typeface="Times"/>
              </a:rPr>
              <a:t>To Avoid:</a:t>
            </a:r>
          </a:p>
          <a:p>
            <a:pPr algn="ctr"/>
            <a:r>
              <a:rPr lang="en-US" sz="4000" b="1" dirty="0" smtClean="0">
                <a:latin typeface="Times"/>
                <a:cs typeface="Times"/>
              </a:rPr>
              <a:t>Packaging</a:t>
            </a:r>
            <a:endParaRPr lang="en-US" sz="40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001849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2" descr="C:\Users\Stan Wong\Documents\Graphics\Sukhi bor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603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-7056"/>
            <a:ext cx="1701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 bwMode="auto">
          <a:xfrm>
            <a:off x="152400" y="1447800"/>
            <a:ext cx="8839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"/>
                <a:cs typeface="Times"/>
              </a:rPr>
              <a:t>Know </a:t>
            </a:r>
            <a:r>
              <a:rPr lang="en-US" sz="2400" dirty="0" smtClean="0">
                <a:solidFill>
                  <a:srgbClr val="000000"/>
                </a:solidFill>
                <a:latin typeface="Times"/>
                <a:cs typeface="Times"/>
              </a:rPr>
              <a:t>your numbers</a:t>
            </a:r>
          </a:p>
          <a:p>
            <a:pPr lvl="1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"/>
                <a:cs typeface="Times"/>
              </a:rPr>
              <a:t>Your Costs (production, warehousing, shipping)</a:t>
            </a:r>
          </a:p>
          <a:p>
            <a:pPr lvl="1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"/>
                <a:cs typeface="Times"/>
              </a:rPr>
              <a:t>Distributor Costs (spoilage, marketing)</a:t>
            </a:r>
          </a:p>
          <a:p>
            <a:pPr lvl="1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"/>
                <a:cs typeface="Times"/>
              </a:rPr>
              <a:t>Retailer Costs (Slotting, promotion, spoilage)</a:t>
            </a:r>
            <a:endParaRPr lang="en-US" sz="1800" dirty="0">
              <a:solidFill>
                <a:srgbClr val="000000"/>
              </a:solidFill>
              <a:latin typeface="Times"/>
              <a:cs typeface="Times"/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"/>
                <a:cs typeface="Times"/>
              </a:rPr>
              <a:t>Know your </a:t>
            </a:r>
            <a:r>
              <a:rPr lang="en-US" sz="2400" dirty="0" smtClean="0">
                <a:solidFill>
                  <a:srgbClr val="000000"/>
                </a:solidFill>
                <a:latin typeface="Times"/>
                <a:cs typeface="Times"/>
              </a:rPr>
              <a:t>consumer </a:t>
            </a:r>
            <a:r>
              <a:rPr lang="en-US" sz="2400" dirty="0" smtClean="0">
                <a:solidFill>
                  <a:srgbClr val="000000"/>
                </a:solidFill>
                <a:latin typeface="Times"/>
                <a:cs typeface="Times"/>
              </a:rPr>
              <a:t>(is it at this retailer?)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"/>
                <a:cs typeface="Times"/>
              </a:rPr>
              <a:t>Know the Value proposition – (why are you so special?)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"/>
                <a:cs typeface="Times"/>
              </a:rPr>
              <a:t>Be prepared to prove it 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Times"/>
                <a:cs typeface="Times"/>
              </a:rPr>
              <a:t>Data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Times"/>
                <a:cs typeface="Times"/>
              </a:rPr>
              <a:t>Tasting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Times"/>
                <a:cs typeface="Times"/>
              </a:rPr>
              <a:t>Education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28800" y="381000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"/>
                <a:cs typeface="Times"/>
              </a:rPr>
              <a:t>Before the Meeting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2" descr="C:\Users\Stan Wong\Documents\Graphics\Sukhi bor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603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-7056"/>
            <a:ext cx="1701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 bwMode="auto">
          <a:xfrm>
            <a:off x="533400" y="1295400"/>
            <a:ext cx="7924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"/>
                <a:cs typeface="Times"/>
              </a:rPr>
              <a:t>A short presentation with key data points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Company, Product, Value Prop, Pricing, Ranking &amp; Specs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"/>
                <a:cs typeface="Times"/>
              </a:rPr>
              <a:t>Launch Date – ready to ship?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0000"/>
              </a:solidFill>
              <a:latin typeface="Times"/>
              <a:cs typeface="Times"/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"/>
                <a:cs typeface="Times"/>
              </a:rPr>
              <a:t>Samples – ready to taste – buyer has 20 minutes…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"/>
                <a:cs typeface="Times"/>
              </a:rPr>
              <a:t> 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"/>
                <a:cs typeface="Times"/>
              </a:rPr>
              <a:t>All  paperwork – Retailer &amp; Distributor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latin typeface="Times"/>
              <a:cs typeface="Times"/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"/>
                <a:cs typeface="Times"/>
              </a:rPr>
              <a:t>Your story, passion and energy- Buyer’s look forward to it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28800" y="381000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"/>
                <a:cs typeface="Times"/>
              </a:rPr>
              <a:t>Take with you</a:t>
            </a:r>
          </a:p>
        </p:txBody>
      </p:sp>
    </p:spTree>
    <p:extLst>
      <p:ext uri="{BB962C8B-B14F-4D97-AF65-F5344CB8AC3E}">
        <p14:creationId xmlns:p14="http://schemas.microsoft.com/office/powerpoint/2010/main" val="3032438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2" descr="C:\Users\Stan Wong\Documents\Graphics\Sukhi bor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603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600200" y="381000"/>
            <a:ext cx="5943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"/>
                <a:cs typeface="Times"/>
              </a:rPr>
              <a:t>Meeting Tips</a:t>
            </a: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0"/>
            <a:ext cx="1701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71600" y="1447800"/>
            <a:ext cx="6705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>
                <a:latin typeface="Times"/>
                <a:cs typeface="Times"/>
              </a:rPr>
              <a:t>Be early.</a:t>
            </a:r>
          </a:p>
          <a:p>
            <a:pPr marL="342900" indent="-342900">
              <a:buFont typeface="Arial"/>
              <a:buChar char="•"/>
            </a:pPr>
            <a:endParaRPr lang="en-US" dirty="0" smtClean="0">
              <a:latin typeface="Times"/>
              <a:cs typeface="Times"/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latin typeface="Times"/>
                <a:cs typeface="Times"/>
              </a:rPr>
              <a:t>Be prepared.</a:t>
            </a:r>
            <a:endParaRPr lang="en-US" dirty="0">
              <a:latin typeface="Times"/>
              <a:cs typeface="Times"/>
            </a:endParaRPr>
          </a:p>
          <a:p>
            <a:pPr marL="457200" indent="-457200">
              <a:buFont typeface="Arial"/>
              <a:buChar char="•"/>
            </a:pPr>
            <a:endParaRPr lang="en-US" dirty="0">
              <a:latin typeface="Times"/>
              <a:cs typeface="Times"/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latin typeface="Times"/>
                <a:cs typeface="Times"/>
              </a:rPr>
              <a:t>Put the best person forward – You! </a:t>
            </a:r>
          </a:p>
          <a:p>
            <a:pPr marL="342900" indent="-342900">
              <a:buFont typeface="Arial"/>
              <a:buChar char="•"/>
            </a:pPr>
            <a:endParaRPr lang="en-US" dirty="0" smtClean="0">
              <a:latin typeface="Times"/>
              <a:cs typeface="Times"/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latin typeface="Times"/>
                <a:cs typeface="Times"/>
              </a:rPr>
              <a:t>Propose your product and program with confidence.  You know your product!</a:t>
            </a:r>
          </a:p>
          <a:p>
            <a:endParaRPr lang="en-US" dirty="0">
              <a:latin typeface="Times"/>
              <a:cs typeface="Times"/>
            </a:endParaRPr>
          </a:p>
          <a:p>
            <a:pPr marL="457200" indent="-457200">
              <a:buAutoNum type="arabicPeriod"/>
            </a:pPr>
            <a:endParaRPr lang="en-US" b="1" dirty="0" smtClean="0"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roker Review April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Broker Review April 2011.ppt</Template>
  <TotalTime>5987</TotalTime>
  <Words>519</Words>
  <Application>Microsoft Macintosh PowerPoint</Application>
  <PresentationFormat>On-screen Show (4:3)</PresentationFormat>
  <Paragraphs>135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Broker Review April 2011</vt:lpstr>
      <vt:lpstr>PowerPoint Presentation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Acosta Sales and Marketing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Acosta</dc:creator>
  <cp:lastModifiedBy>SANJOG SIKAND</cp:lastModifiedBy>
  <cp:revision>525</cp:revision>
  <cp:lastPrinted>2010-01-16T20:46:35Z</cp:lastPrinted>
  <dcterms:created xsi:type="dcterms:W3CDTF">2011-03-31T05:44:43Z</dcterms:created>
  <dcterms:modified xsi:type="dcterms:W3CDTF">2014-05-28T19:49:47Z</dcterms:modified>
</cp:coreProperties>
</file>