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328" r:id="rId3"/>
    <p:sldId id="356" r:id="rId4"/>
    <p:sldId id="364" r:id="rId5"/>
    <p:sldId id="347" r:id="rId6"/>
    <p:sldId id="354" r:id="rId7"/>
    <p:sldId id="359" r:id="rId8"/>
    <p:sldId id="362" r:id="rId9"/>
    <p:sldId id="366" r:id="rId10"/>
    <p:sldId id="32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96"/>
    <a:srgbClr val="FFD700"/>
    <a:srgbClr val="009900"/>
    <a:srgbClr val="33CC33"/>
    <a:srgbClr val="E7E200"/>
    <a:srgbClr val="FF4D33"/>
    <a:srgbClr val="000066"/>
    <a:srgbClr val="E2A700"/>
    <a:srgbClr val="FF3300"/>
    <a:srgbClr val="1E7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1EEA47-81B8-4701-81A5-04EE4F4AE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3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FDD9E-04BE-40F1-BBF2-3B8948C661C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25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E016C1-B3E8-42D8-BCB1-3EA1FEAD6F1E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739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35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98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86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D84E7A-3F79-465C-8FE7-D8AB5DA216F9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811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70B861-5106-4769-BC34-B36D5D1BBDC6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2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950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94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16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rgbClr val="29A6A3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ln>
            <a:solidFill>
              <a:srgbClr val="FF3300"/>
            </a:solidFill>
          </a:ln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dirty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EB779-2316-4A7D-9B1E-DAEEA5051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18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F7B24-5CBD-4263-8620-F4FC0CA02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8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CDD95-3F90-46F1-A1B3-9F759C92B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6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ln>
            <a:noFill/>
          </a:ln>
        </p:spPr>
        <p:txBody>
          <a:bodyPr/>
          <a:lstStyle>
            <a:lvl1pPr>
              <a:buClr>
                <a:srgbClr val="FF0000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D235-59F4-4153-86CF-BA4EDC295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44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AE496-438D-4ADF-9B7D-39F0056A8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2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19D25-37B1-4D82-A370-A9F11A387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2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CCA5-85AA-4107-B7AA-99D1A0559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12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C163A-EF27-4636-80DB-0FDB217AB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7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0BA9A-EC1D-4967-8AAD-D69107D53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60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7C5A-DB81-418C-920C-BA0BBE5D2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3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14EE-1F7B-4499-86D1-C74BED533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67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icrobiz.org/index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B8091788-1B29-4235-AC1F-3570931E48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29A6A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Picture 9" descr="California Association for Micro Enterprise Opportunity">
            <a:hlinkClick r:id="rId13"/>
          </p:cNvPr>
          <p:cNvSpPr>
            <a:spLocks noChangeAspect="1" noChangeArrowheads="1"/>
          </p:cNvSpPr>
          <p:nvPr userDrawn="1"/>
        </p:nvSpPr>
        <p:spPr bwMode="auto">
          <a:xfrm>
            <a:off x="3200400" y="6248400"/>
            <a:ext cx="28194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z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Picture 4" descr="California Association for Micro Enterprise Opportunit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981200" y="381000"/>
            <a:ext cx="4876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2293" name="Picture 4" descr="California Association for Micro Enterprise Opportunit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4876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Microlending Academy</a:t>
            </a:r>
            <a:br>
              <a:rPr lang="en-US" b="1" dirty="0" smtClean="0"/>
            </a:br>
            <a:r>
              <a:rPr lang="en-US" b="1" dirty="0" smtClean="0"/>
              <a:t>Peer </a:t>
            </a:r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7848600" cy="1752600"/>
          </a:xfrm>
        </p:spPr>
        <p:txBody>
          <a:bodyPr/>
          <a:lstStyle/>
          <a:p>
            <a:pPr algn="ctr" eaLnBrk="1" hangingPunct="1"/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OFN: </a:t>
            </a:r>
            <a:r>
              <a:rPr lang="en-US" alt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Small Business Lending </a:t>
            </a:r>
            <a:r>
              <a:rPr lang="en-US" alt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Landscape &amp;</a:t>
            </a:r>
          </a:p>
          <a:p>
            <a:pPr algn="ctr" eaLnBrk="1" hangingPunct="1"/>
            <a:r>
              <a:rPr lang="en-US" alt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Responding to </a:t>
            </a:r>
            <a:r>
              <a:rPr lang="en-US" alt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FinTech</a:t>
            </a:r>
            <a:endParaRPr lang="en-US" altLang="en-U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Thanks!!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8325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defRPr/>
            </a:pPr>
            <a:endParaRPr lang="en-US" sz="2600" dirty="0"/>
          </a:p>
          <a:p>
            <a:pPr marL="0" indent="0" algn="ctr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4580" name="Picture 2" descr="C:\Users\Owner\AppData\Local\Microsoft\Windows\Temporary Internet Files\Content.IE5\M6JR3D6L\MC900104796[1].wmf"/>
          <p:cNvSpPr>
            <a:spLocks noChangeAspect="1" noChangeArrowheads="1"/>
          </p:cNvSpPr>
          <p:nvPr/>
        </p:nvSpPr>
        <p:spPr bwMode="auto">
          <a:xfrm>
            <a:off x="4572000" y="1603375"/>
            <a:ext cx="18240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Picture 3" descr="C:\Users\Owner\AppData\Local\Microsoft\Windows\Temporary Internet Files\Content.IE5\ZLEE6GVP\MC900104818[1].wmf"/>
          <p:cNvSpPr>
            <a:spLocks noChangeAspect="1" noChangeArrowheads="1"/>
          </p:cNvSpPr>
          <p:nvPr/>
        </p:nvSpPr>
        <p:spPr bwMode="auto">
          <a:xfrm>
            <a:off x="4876800" y="3886200"/>
            <a:ext cx="18129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Picture 4" descr="C:\Users\Owner\AppData\Local\Microsoft\Windows\Temporary Internet Files\Content.IE5\MQSO3SJH\MC900104838[1].wmf"/>
          <p:cNvSpPr>
            <a:spLocks noChangeAspect="1" noChangeArrowheads="1"/>
          </p:cNvSpPr>
          <p:nvPr/>
        </p:nvSpPr>
        <p:spPr bwMode="auto">
          <a:xfrm>
            <a:off x="1600200" y="2289175"/>
            <a:ext cx="18208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458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33713"/>
            <a:ext cx="3297238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30725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Review key points from OFN webinar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Review some of their suggestions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Discuss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Give feedback on role or services CAMEO could provide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56606" y="2525396"/>
            <a:ext cx="3505200" cy="2264411"/>
          </a:xfrm>
          <a:prstGeom prst="rect">
            <a:avLst/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Today’s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419600"/>
          </a:xfrm>
        </p:spPr>
        <p:txBody>
          <a:bodyPr/>
          <a:lstStyle/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800" i="1" dirty="0"/>
              <a:t>Should mission-driven lenders respond </a:t>
            </a:r>
            <a:r>
              <a:rPr lang="en-US" sz="2800" i="1" dirty="0" smtClean="0"/>
              <a:t>to</a:t>
            </a:r>
            <a:r>
              <a:rPr lang="en-US" sz="2800" i="1" dirty="0" smtClean="0"/>
              <a:t> </a:t>
            </a:r>
            <a:r>
              <a:rPr lang="en-US" sz="2800" i="1" dirty="0"/>
              <a:t>the fast-growing online Fin Tech industry?</a:t>
            </a:r>
            <a:endParaRPr lang="en-US" altLang="en-US" sz="2800" i="1" dirty="0">
              <a:latin typeface="Antenna ExtraLight" panose="02000503000000020004" pitchFamily="50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800" dirty="0" smtClean="0"/>
              <a:t>Reasons not to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800" dirty="0" smtClean="0"/>
              <a:t>Reasons to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800" dirty="0" smtClean="0"/>
              <a:t>What are some options that improve our competitiveness, yet keep us aligned with our mission?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>
                <a:solidFill>
                  <a:srgbClr val="008B96"/>
                </a:solidFill>
              </a:rPr>
              <a:t>T</a:t>
            </a:r>
            <a:r>
              <a:rPr lang="en-US" altLang="en-US" b="1" dirty="0" smtClean="0">
                <a:solidFill>
                  <a:srgbClr val="008B96"/>
                </a:solidFill>
              </a:rPr>
              <a:t>he Small Biz Loan Market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/>
              <a:t>25 million microenterprises in US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/>
              <a:t>22% apply for credit each year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/>
              <a:t>Total small business loan market: $186 billion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err="1"/>
              <a:t>FinTech</a:t>
            </a:r>
            <a:r>
              <a:rPr lang="en-US" sz="2800" dirty="0"/>
              <a:t>: $13.7 billion in 2015 (7%)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/>
              <a:t>OFN CDFIs:  $656 million in 2014 (.4%)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/>
              <a:t>Loans under $100,000 account for 90% of small business </a:t>
            </a:r>
            <a:r>
              <a:rPr lang="en-US" sz="2800" dirty="0" smtClean="0"/>
              <a:t>loans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Benefits and Risks</a:t>
            </a:r>
            <a:r>
              <a:rPr lang="en-US" altLang="en-US" b="1" dirty="0" smtClean="0">
                <a:solidFill>
                  <a:srgbClr val="008B96"/>
                </a:solidFill>
              </a:rPr>
              <a:t> of Fin Tech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75"/>
            <a:ext cx="8458200" cy="4606925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9900"/>
              </a:buClr>
              <a:defRPr/>
            </a:pPr>
            <a:r>
              <a:rPr lang="en-US" sz="2600" dirty="0" smtClean="0"/>
              <a:t>Easy application</a:t>
            </a:r>
          </a:p>
          <a:p>
            <a:pPr>
              <a:spcAft>
                <a:spcPts val="600"/>
              </a:spcAft>
              <a:buClr>
                <a:srgbClr val="009900"/>
              </a:buClr>
              <a:defRPr/>
            </a:pPr>
            <a:r>
              <a:rPr lang="en-US" sz="2600" dirty="0" smtClean="0"/>
              <a:t>Fast turn around</a:t>
            </a:r>
          </a:p>
          <a:p>
            <a:pPr>
              <a:spcAft>
                <a:spcPts val="2400"/>
              </a:spcAft>
              <a:buClr>
                <a:srgbClr val="009900"/>
              </a:buClr>
              <a:defRPr/>
            </a:pPr>
            <a:r>
              <a:rPr lang="en-US" sz="2600" dirty="0" smtClean="0"/>
              <a:t>Higher approval rates</a:t>
            </a:r>
          </a:p>
          <a:p>
            <a:pPr marL="2171700">
              <a:spcAft>
                <a:spcPts val="600"/>
              </a:spcAft>
              <a:defRPr/>
            </a:pPr>
            <a:r>
              <a:rPr lang="en-US" sz="2600" dirty="0" smtClean="0"/>
              <a:t>APR hidden</a:t>
            </a:r>
          </a:p>
          <a:p>
            <a:pPr marL="2171700">
              <a:spcAft>
                <a:spcPts val="600"/>
              </a:spcAft>
              <a:defRPr/>
            </a:pPr>
            <a:r>
              <a:rPr lang="en-US" sz="2600" dirty="0" smtClean="0"/>
              <a:t>Daily ACH absorbs working capital</a:t>
            </a:r>
          </a:p>
          <a:p>
            <a:pPr marL="2171700">
              <a:spcAft>
                <a:spcPts val="600"/>
              </a:spcAft>
              <a:defRPr/>
            </a:pPr>
            <a:r>
              <a:rPr lang="en-US" sz="2600" dirty="0" smtClean="0"/>
              <a:t>Repeat borrowing</a:t>
            </a:r>
          </a:p>
          <a:p>
            <a:pPr marL="2171700">
              <a:spcAft>
                <a:spcPts val="1200"/>
              </a:spcAft>
              <a:defRPr/>
            </a:pPr>
            <a:r>
              <a:rPr lang="en-US" sz="2600" dirty="0" smtClean="0"/>
              <a:t>Based on success of lender not borrower</a:t>
            </a:r>
            <a:endParaRPr lang="en-US" sz="26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914400"/>
            <a:ext cx="3313045" cy="2208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Discussion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 eaLnBrk="1" hangingPunct="1">
              <a:spcBef>
                <a:spcPts val="50"/>
              </a:spcBef>
              <a:spcAft>
                <a:spcPts val="1200"/>
              </a:spcAft>
              <a:buNone/>
            </a:pPr>
            <a:r>
              <a:rPr lang="en-US" sz="2800" i="1" dirty="0"/>
              <a:t>Should mission-driven lenders respond to the fast-growing online Fin Tech industry?</a:t>
            </a:r>
            <a:endParaRPr lang="en-US" altLang="en-US" sz="2800" i="1" dirty="0">
              <a:latin typeface="Antenna ExtraLight" panose="02000503000000020004" pitchFamily="50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800" dirty="0"/>
              <a:t>Reasons not to</a:t>
            </a:r>
          </a:p>
          <a:p>
            <a:pPr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800" dirty="0"/>
              <a:t>Reasons </a:t>
            </a:r>
            <a:r>
              <a:rPr lang="en-US" sz="2800" dirty="0" smtClean="0"/>
              <a:t>to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819400"/>
            <a:ext cx="3427614" cy="298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Some Options: Technology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30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600" dirty="0" smtClean="0"/>
              <a:t>Offer online application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Use automated document retrieval </a:t>
            </a:r>
            <a:endParaRPr lang="en-US" altLang="en-US" sz="2600" dirty="0" smtClean="0"/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Use some data driven assessment tools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Leverage mobile device accessibility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917" y="2590800"/>
            <a:ext cx="2918883" cy="218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8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More Options: Branding &amp; Customer Service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19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600" dirty="0"/>
              <a:t>Compare your website to </a:t>
            </a:r>
            <a:r>
              <a:rPr lang="en-US" altLang="en-US" sz="2600" dirty="0" err="1"/>
              <a:t>fintech</a:t>
            </a:r>
            <a:r>
              <a:rPr lang="en-US" altLang="en-US" sz="2600" dirty="0"/>
              <a:t>:</a:t>
            </a:r>
          </a:p>
          <a:p>
            <a:pPr lvl="1">
              <a:spcAft>
                <a:spcPts val="600"/>
              </a:spcAft>
            </a:pPr>
            <a:r>
              <a:rPr lang="en-US" altLang="en-US" sz="2400" dirty="0"/>
              <a:t>“Call to action”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/>
              <a:t>Ease of application access and completion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Strive </a:t>
            </a:r>
            <a:r>
              <a:rPr lang="en-US" altLang="en-US" sz="2600" dirty="0"/>
              <a:t>to make your process a highly rated customer </a:t>
            </a:r>
            <a:r>
              <a:rPr lang="en-US" altLang="en-US" sz="2600" dirty="0" smtClean="0"/>
              <a:t>experience: ease and speed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Transparency about rate, terms, process</a:t>
            </a:r>
            <a:endParaRPr lang="en-US" altLang="en-US" sz="2600" dirty="0"/>
          </a:p>
          <a:p>
            <a:pPr>
              <a:spcAft>
                <a:spcPts val="1200"/>
              </a:spcAft>
            </a:pPr>
            <a:r>
              <a:rPr lang="en-US" altLang="en-US" sz="2600" dirty="0"/>
              <a:t>Branding as preferred </a:t>
            </a:r>
            <a:r>
              <a:rPr lang="en-US" altLang="en-US" sz="2600" dirty="0" smtClean="0"/>
              <a:t>option, not last resort</a:t>
            </a:r>
          </a:p>
        </p:txBody>
      </p:sp>
    </p:spTree>
    <p:extLst>
      <p:ext uri="{BB962C8B-B14F-4D97-AF65-F5344CB8AC3E}">
        <p14:creationId xmlns:p14="http://schemas.microsoft.com/office/powerpoint/2010/main" val="9303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Other Ideas?  </a:t>
            </a:r>
            <a:r>
              <a:rPr lang="en-US" altLang="en-US" b="1" dirty="0" smtClean="0">
                <a:solidFill>
                  <a:srgbClr val="008B96"/>
                </a:solidFill>
              </a:rPr>
              <a:t>CAMEO’s Role?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720" y="1828800"/>
            <a:ext cx="347856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3087</TotalTime>
  <Words>271</Words>
  <Application>Microsoft Office PowerPoint</Application>
  <PresentationFormat>On-screen Show (4:3)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Antenna ExtraLight</vt:lpstr>
      <vt:lpstr>Arial</vt:lpstr>
      <vt:lpstr>Garamond</vt:lpstr>
      <vt:lpstr>Wingdings</vt:lpstr>
      <vt:lpstr>Edge</vt:lpstr>
      <vt:lpstr>Microlending Academy Peer Discussion</vt:lpstr>
      <vt:lpstr>Today’s Agenda</vt:lpstr>
      <vt:lpstr>Today’s Questions</vt:lpstr>
      <vt:lpstr>The Small Biz Loan Market</vt:lpstr>
      <vt:lpstr>Benefits and Risks of Fin Tech</vt:lpstr>
      <vt:lpstr>Discussion</vt:lpstr>
      <vt:lpstr>Some Options: Technology</vt:lpstr>
      <vt:lpstr>More Options: Branding &amp; Customer Service</vt:lpstr>
      <vt:lpstr>Other Ideas?  CAMEO’s Role?</vt:lpstr>
      <vt:lpstr>Thanks!!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CAMEO’s  Rural Network</dc:title>
  <dc:creator>Susan Brown</dc:creator>
  <cp:lastModifiedBy>Susan Brown</cp:lastModifiedBy>
  <cp:revision>832</cp:revision>
  <dcterms:created xsi:type="dcterms:W3CDTF">2009-08-20T23:36:02Z</dcterms:created>
  <dcterms:modified xsi:type="dcterms:W3CDTF">2016-02-17T16:43:46Z</dcterms:modified>
</cp:coreProperties>
</file>