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9"/>
  </p:notesMasterIdLst>
  <p:sldIdLst>
    <p:sldId id="256" r:id="rId2"/>
    <p:sldId id="328" r:id="rId3"/>
    <p:sldId id="356" r:id="rId4"/>
    <p:sldId id="365" r:id="rId5"/>
    <p:sldId id="362" r:id="rId6"/>
    <p:sldId id="385" r:id="rId7"/>
    <p:sldId id="386" r:id="rId8"/>
    <p:sldId id="387" r:id="rId9"/>
    <p:sldId id="383" r:id="rId10"/>
    <p:sldId id="373" r:id="rId11"/>
    <p:sldId id="372" r:id="rId12"/>
    <p:sldId id="380" r:id="rId13"/>
    <p:sldId id="384" r:id="rId14"/>
    <p:sldId id="379" r:id="rId15"/>
    <p:sldId id="378" r:id="rId16"/>
    <p:sldId id="325" r:id="rId17"/>
    <p:sldId id="38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882"/>
    <a:srgbClr val="008B96"/>
    <a:srgbClr val="FFD700"/>
    <a:srgbClr val="009900"/>
    <a:srgbClr val="33CC33"/>
    <a:srgbClr val="E7E200"/>
    <a:srgbClr val="FF4D33"/>
    <a:srgbClr val="000066"/>
    <a:srgbClr val="E2A7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6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Auto Review</c:v>
                </c:pt>
              </c:strCache>
            </c:strRef>
          </c:tx>
          <c:spPr>
            <a:solidFill>
              <a:srgbClr val="07939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Benchmark</c:v>
                </c:pt>
                <c:pt idx="1">
                  <c:v>Lender 1</c:v>
                </c:pt>
                <c:pt idx="2">
                  <c:v>Lender 2</c:v>
                </c:pt>
                <c:pt idx="3">
                  <c:v>Lender 3</c:v>
                </c:pt>
                <c:pt idx="4">
                  <c:v>Lender 4</c:v>
                </c:pt>
                <c:pt idx="5">
                  <c:v>Lender 5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Document Collection</c:v>
                </c:pt>
              </c:strCache>
            </c:strRef>
          </c:tx>
          <c:spPr>
            <a:solidFill>
              <a:srgbClr val="F15B4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Benchmark</c:v>
                </c:pt>
                <c:pt idx="1">
                  <c:v>Lender 1</c:v>
                </c:pt>
                <c:pt idx="2">
                  <c:v>Lender 2</c:v>
                </c:pt>
                <c:pt idx="3">
                  <c:v>Lender 3</c:v>
                </c:pt>
                <c:pt idx="4">
                  <c:v>Lender 4</c:v>
                </c:pt>
                <c:pt idx="5">
                  <c:v>Lender 5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14</c:v>
                </c:pt>
                <c:pt idx="1">
                  <c:v>19</c:v>
                </c:pt>
                <c:pt idx="2">
                  <c:v>28</c:v>
                </c:pt>
                <c:pt idx="3">
                  <c:v>17</c:v>
                </c:pt>
                <c:pt idx="4">
                  <c:v>14</c:v>
                </c:pt>
                <c:pt idx="5">
                  <c:v>34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Underwriting</c:v>
                </c:pt>
              </c:strCache>
            </c:strRef>
          </c:tx>
          <c:spPr>
            <a:solidFill>
              <a:srgbClr val="B2BFBF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Benchmark</c:v>
                </c:pt>
                <c:pt idx="1">
                  <c:v>Lender 1</c:v>
                </c:pt>
                <c:pt idx="2">
                  <c:v>Lender 2</c:v>
                </c:pt>
                <c:pt idx="3">
                  <c:v>Lender 3</c:v>
                </c:pt>
                <c:pt idx="4">
                  <c:v>Lender 4</c:v>
                </c:pt>
                <c:pt idx="5">
                  <c:v>Lender 5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Closing</c:v>
                </c:pt>
              </c:strCache>
            </c:strRef>
          </c:tx>
          <c:spPr>
            <a:solidFill>
              <a:srgbClr val="FFCC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Benchmark</c:v>
                </c:pt>
                <c:pt idx="1">
                  <c:v>Lender 1</c:v>
                </c:pt>
                <c:pt idx="2">
                  <c:v>Lender 2</c:v>
                </c:pt>
                <c:pt idx="3">
                  <c:v>Lender 3</c:v>
                </c:pt>
                <c:pt idx="4">
                  <c:v>Lender 4</c:v>
                </c:pt>
                <c:pt idx="5">
                  <c:v>Lender 5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14</c:v>
                </c:pt>
                <c:pt idx="1">
                  <c:v>14</c:v>
                </c:pt>
                <c:pt idx="2">
                  <c:v>11</c:v>
                </c:pt>
                <c:pt idx="3">
                  <c:v>23</c:v>
                </c:pt>
                <c:pt idx="4">
                  <c:v>28</c:v>
                </c:pt>
                <c:pt idx="5">
                  <c:v>20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94179504"/>
        <c:axId val="194179896"/>
      </c:barChart>
      <c:catAx>
        <c:axId val="1941795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94179896"/>
        <c:crosses val="autoZero"/>
        <c:auto val="1"/>
        <c:lblAlgn val="ctr"/>
        <c:lblOffset val="100"/>
        <c:noMultiLvlLbl val="0"/>
      </c:catAx>
      <c:valAx>
        <c:axId val="1941798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4179504"/>
        <c:crosses val="autoZero"/>
        <c:crossBetween val="between"/>
      </c:valAx>
      <c:spPr>
        <a:ln>
          <a:solidFill>
            <a:srgbClr val="1E7882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1EEA47-81B8-4701-81A5-04EE4F4AE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37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4FDD9E-04BE-40F1-BBF2-3B8948C661C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125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875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16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8893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911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6869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E016C1-B3E8-42D8-BCB1-3EA1FEAD6F1E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739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E016C1-B3E8-42D8-BCB1-3EA1FEAD6F1E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409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CE7759-56FE-43F2-8792-9D39AF1EB113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350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CE7759-56FE-43F2-8792-9D39AF1EB113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1985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487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94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816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379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604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86CE6-1DFA-47EC-8DAD-98A77DA73733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009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crobiz.org/index.html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rgbClr val="29A6A3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ln>
            <a:solidFill>
              <a:srgbClr val="FF3300"/>
            </a:solidFill>
          </a:ln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dirty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EB779-2316-4A7D-9B1E-DAEEA50514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18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F7B24-5CBD-4263-8620-F4FC0CA02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48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CDD95-3F90-46F1-A1B3-9F759C92B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36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E7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  <a:ln>
            <a:noFill/>
          </a:ln>
        </p:spPr>
        <p:txBody>
          <a:bodyPr/>
          <a:lstStyle>
            <a:lvl1pPr>
              <a:buClr>
                <a:srgbClr val="FF0000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CD235-59F4-4153-86CF-BA4EDC2957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44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rgbClr val="1E7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AE496-438D-4ADF-9B7D-39F0056A84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27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19D25-37B1-4D82-A370-A9F11A387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25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1E7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CCA5-85AA-4107-B7AA-99D1A05599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12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E78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C163A-EF27-4636-80DB-0FDB217AB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74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0BA9A-EC1D-4967-8AAD-D69107D536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60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67C5A-DB81-418C-920C-BA0BBE5D2F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13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California Association for Micro Enterprise Opportunity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48400"/>
            <a:ext cx="29718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114EE-1F7B-4499-86D1-C74BED5338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67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icrobiz.org/index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fld id="{B8091788-1B29-4235-AC1F-3570931E486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33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29A6A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Picture 9" descr="California Association for Micro Enterprise Opportunity">
            <a:hlinkClick r:id="rId13"/>
          </p:cNvPr>
          <p:cNvSpPr>
            <a:spLocks noChangeAspect="1" noChangeArrowheads="1"/>
          </p:cNvSpPr>
          <p:nvPr userDrawn="1"/>
        </p:nvSpPr>
        <p:spPr bwMode="auto">
          <a:xfrm>
            <a:off x="3200400" y="6248400"/>
            <a:ext cx="28194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29A6A3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biz.org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Picture 4" descr="California Association for Micro Enterprise Opportunity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981200" y="381000"/>
            <a:ext cx="48768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2293" name="Picture 4" descr="California Association for Micro Enterprise Opportunity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48768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E7882"/>
                </a:solidFill>
              </a:rPr>
              <a:t>Microlending Academy</a:t>
            </a:r>
            <a:br>
              <a:rPr lang="en-US" b="1" dirty="0" smtClean="0">
                <a:solidFill>
                  <a:srgbClr val="1E7882"/>
                </a:solidFill>
              </a:rPr>
            </a:br>
            <a:r>
              <a:rPr lang="en-US" b="1" dirty="0" smtClean="0">
                <a:solidFill>
                  <a:srgbClr val="1E7882"/>
                </a:solidFill>
              </a:rPr>
              <a:t>Peer Discussion</a:t>
            </a:r>
            <a:endParaRPr lang="en-US" b="1" dirty="0">
              <a:solidFill>
                <a:srgbClr val="1E7882"/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962400"/>
            <a:ext cx="7848600" cy="2362200"/>
          </a:xfrm>
        </p:spPr>
        <p:txBody>
          <a:bodyPr/>
          <a:lstStyle/>
          <a:p>
            <a:pPr algn="ctr" eaLnBrk="1" hangingPunct="1"/>
            <a:endParaRPr lang="en-US" alt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Efficiencies in Lending or</a:t>
            </a:r>
          </a:p>
          <a:p>
            <a:pPr algn="ctr" eaLnBrk="1" hangingPunct="1"/>
            <a:r>
              <a:rPr lang="en-US" sz="3200" b="1" dirty="0" smtClean="0"/>
              <a:t>Finding </a:t>
            </a:r>
            <a:r>
              <a:rPr lang="en-US" sz="3200" b="1" dirty="0"/>
              <a:t>Existing Barriers to Loan Growth</a:t>
            </a:r>
            <a:endParaRPr lang="en-US" alt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29400" y="2235875"/>
            <a:ext cx="220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Auto Review</a:t>
            </a:r>
          </a:p>
          <a:p>
            <a:pPr algn="r"/>
            <a:endParaRPr lang="en-US" dirty="0"/>
          </a:p>
          <a:p>
            <a:pPr algn="r"/>
            <a:r>
              <a:rPr lang="en-US" dirty="0" smtClean="0"/>
              <a:t>Doc Collection</a:t>
            </a:r>
          </a:p>
          <a:p>
            <a:pPr algn="r"/>
            <a:endParaRPr lang="en-US" dirty="0"/>
          </a:p>
          <a:p>
            <a:pPr algn="r"/>
            <a:r>
              <a:rPr lang="en-US" dirty="0" smtClean="0"/>
              <a:t>Underwriting</a:t>
            </a:r>
          </a:p>
          <a:p>
            <a:pPr algn="r"/>
            <a:endParaRPr lang="en-US" dirty="0"/>
          </a:p>
          <a:p>
            <a:pPr algn="r"/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altLang="en-US" b="1" dirty="0" smtClean="0"/>
              <a:t>Process Mapping from MMS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81074141"/>
              </p:ext>
            </p:extLst>
          </p:nvPr>
        </p:nvGraphicFramePr>
        <p:xfrm>
          <a:off x="685800" y="1219200"/>
          <a:ext cx="5943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6781800" y="2362200"/>
            <a:ext cx="228600" cy="228600"/>
          </a:xfrm>
          <a:prstGeom prst="rect">
            <a:avLst/>
          </a:prstGeom>
          <a:solidFill>
            <a:srgbClr val="1E7882"/>
          </a:solidFill>
          <a:ln>
            <a:solidFill>
              <a:srgbClr val="1E78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2845475"/>
            <a:ext cx="228600" cy="228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81800" y="3402925"/>
            <a:ext cx="228600" cy="228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81800" y="400050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/>
              <a:t>Balance These Exigencies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0" y="1524000"/>
            <a:ext cx="2819400" cy="102869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2600" dirty="0" smtClean="0"/>
              <a:t>Transactional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2000" dirty="0"/>
              <a:t>s</a:t>
            </a:r>
            <a:r>
              <a:rPr lang="en-US" altLang="en-US" sz="2000" dirty="0" smtClean="0"/>
              <a:t>peeds up</a:t>
            </a:r>
            <a:endParaRPr lang="en-US" altLang="en-US" sz="2000" dirty="0" smtClean="0"/>
          </a:p>
          <a:p>
            <a:pPr>
              <a:spcAft>
                <a:spcPts val="600"/>
              </a:spcAft>
            </a:pPr>
            <a:endParaRPr lang="en-US" altLang="en-US" sz="2600" dirty="0" smtClean="0"/>
          </a:p>
        </p:txBody>
      </p:sp>
      <p:sp>
        <p:nvSpPr>
          <p:cNvPr id="2" name="Down Arrow 1"/>
          <p:cNvSpPr/>
          <p:nvPr/>
        </p:nvSpPr>
        <p:spPr>
          <a:xfrm>
            <a:off x="2057400" y="2057400"/>
            <a:ext cx="1447800" cy="1524000"/>
          </a:xfrm>
          <a:prstGeom prst="downArrow">
            <a:avLst/>
          </a:prstGeom>
          <a:solidFill>
            <a:srgbClr val="1E788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0800000">
            <a:off x="5791200" y="3886200"/>
            <a:ext cx="1447800" cy="1524000"/>
          </a:xfrm>
          <a:prstGeom prst="downArrow">
            <a:avLst/>
          </a:prstGeom>
          <a:solidFill>
            <a:srgbClr val="1E7882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447800" y="2781300"/>
            <a:ext cx="6324600" cy="1790700"/>
          </a:xfrm>
          <a:prstGeom prst="line">
            <a:avLst/>
          </a:prstGeom>
          <a:ln w="165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752600" y="4724400"/>
            <a:ext cx="24384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sz="2600" kern="0" dirty="0" smtClean="0"/>
              <a:t>Relational</a:t>
            </a:r>
          </a:p>
          <a:p>
            <a:pPr marL="0" indent="0" algn="ctr"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sz="2000" kern="0" dirty="0" smtClean="0"/>
              <a:t>slows down</a:t>
            </a:r>
            <a:endParaRPr lang="en-US" altLang="en-US" sz="2000" kern="0" dirty="0" smtClean="0"/>
          </a:p>
          <a:p>
            <a:pPr>
              <a:spcAft>
                <a:spcPts val="600"/>
              </a:spcAft>
            </a:pPr>
            <a:endParaRPr lang="en-US" altLang="en-US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31045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/>
              <a:t>One Way to Address Bottlenecks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267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altLang="en-US" sz="2600" dirty="0" smtClean="0"/>
              <a:t>What are our particular </a:t>
            </a:r>
            <a:r>
              <a:rPr lang="en-US" altLang="en-US" sz="2600" dirty="0" smtClean="0"/>
              <a:t>steps?</a:t>
            </a:r>
            <a:endParaRPr lang="en-US" altLang="en-US" sz="2600" dirty="0" smtClean="0"/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Are we happy with the # of days at each </a:t>
            </a:r>
            <a:r>
              <a:rPr lang="en-US" altLang="en-US" sz="2600" dirty="0" smtClean="0"/>
              <a:t>step?</a:t>
            </a:r>
            <a:endParaRPr lang="en-US" altLang="en-US" sz="2600" dirty="0" smtClean="0"/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Does it seem efficient to us? </a:t>
            </a:r>
            <a:r>
              <a:rPr lang="en-US" altLang="en-US" sz="2600" dirty="0" smtClean="0"/>
              <a:t>What about compared </a:t>
            </a:r>
            <a:r>
              <a:rPr lang="en-US" altLang="en-US" sz="2600" dirty="0" smtClean="0"/>
              <a:t>to others’ processes in our industry?</a:t>
            </a:r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What type of employee is suited to each step?  Some steps take a ‘deal maker’ personality.  Some are ‘administrative.’</a:t>
            </a:r>
          </a:p>
          <a:p>
            <a:pPr>
              <a:spcAft>
                <a:spcPts val="1800"/>
              </a:spcAft>
            </a:pPr>
            <a:endParaRPr lang="en-US" altLang="en-US" sz="2600" dirty="0" smtClean="0"/>
          </a:p>
          <a:p>
            <a:pPr>
              <a:spcAft>
                <a:spcPts val="600"/>
              </a:spcAft>
            </a:pPr>
            <a:endParaRPr lang="en-US" altLang="en-US" sz="2600" dirty="0" smtClean="0"/>
          </a:p>
          <a:p>
            <a:pPr marL="0" indent="0">
              <a:spcAft>
                <a:spcPts val="600"/>
              </a:spcAft>
              <a:buNone/>
            </a:pP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9850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Measuring Efficiency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924800" cy="4419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Number of days on each step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C</a:t>
            </a:r>
            <a:r>
              <a:rPr lang="en-US" sz="2800" dirty="0" smtClean="0"/>
              <a:t>ost per loan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Conversion rates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Repayment rates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Default rates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Number of loans per employee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151966"/>
            <a:ext cx="2895600" cy="272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/>
              <a:t>Examples from CDFI Presenters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495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altLang="en-US" sz="2600" dirty="0" smtClean="0"/>
              <a:t>Assessed performance of each staff person in terms of volume and repayment</a:t>
            </a:r>
          </a:p>
          <a:p>
            <a:pPr>
              <a:spcAft>
                <a:spcPts val="2400"/>
              </a:spcAft>
            </a:pPr>
            <a:r>
              <a:rPr lang="en-US" altLang="en-US" sz="2600" dirty="0" smtClean="0"/>
              <a:t>Made performance by lender public information in monthly tracking format</a:t>
            </a:r>
          </a:p>
          <a:p>
            <a:pPr>
              <a:spcAft>
                <a:spcPts val="2400"/>
              </a:spcAft>
            </a:pPr>
            <a:r>
              <a:rPr lang="en-US" altLang="en-US" sz="2600" dirty="0" smtClean="0"/>
              <a:t>Tracked &amp; distributed number of days for each step over time</a:t>
            </a:r>
          </a:p>
          <a:p>
            <a:pPr>
              <a:spcAft>
                <a:spcPts val="1800"/>
              </a:spcAft>
            </a:pPr>
            <a:endParaRPr lang="en-US" altLang="en-US" sz="2600" dirty="0"/>
          </a:p>
          <a:p>
            <a:pPr>
              <a:spcAft>
                <a:spcPts val="600"/>
              </a:spcAft>
            </a:pPr>
            <a:endParaRPr lang="en-US" altLang="en-US" sz="2600" dirty="0" smtClean="0"/>
          </a:p>
          <a:p>
            <a:pPr marL="0" indent="0">
              <a:spcAft>
                <a:spcPts val="600"/>
              </a:spcAft>
              <a:buNone/>
            </a:pP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12733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/>
              <a:t>More Examples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72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altLang="en-US" sz="2600" dirty="0"/>
              <a:t>Created lending dashboard, updated daily, posted </a:t>
            </a:r>
            <a:r>
              <a:rPr lang="en-US" altLang="en-US" sz="2600" dirty="0" smtClean="0"/>
              <a:t>organization-wide: lending volume, deployment rate, size of pipeline, jobs created – all compared to goals</a:t>
            </a:r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Team integration</a:t>
            </a:r>
            <a:endParaRPr lang="en-US" altLang="en-US" sz="2600" dirty="0"/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Loan officers no longer close deals;  dedicated closing staff</a:t>
            </a:r>
          </a:p>
          <a:p>
            <a:pPr>
              <a:spcAft>
                <a:spcPts val="1800"/>
              </a:spcAft>
            </a:pPr>
            <a:r>
              <a:rPr lang="en-US" altLang="en-US" sz="2600" dirty="0" smtClean="0"/>
              <a:t>Align funder reporting and covenant requirements on borrowed funds</a:t>
            </a:r>
          </a:p>
          <a:p>
            <a:pPr>
              <a:spcAft>
                <a:spcPts val="600"/>
              </a:spcAft>
            </a:pPr>
            <a:endParaRPr lang="en-US" altLang="en-US" sz="2600" dirty="0"/>
          </a:p>
          <a:p>
            <a:endParaRPr lang="en-US" sz="2600" dirty="0"/>
          </a:p>
          <a:p>
            <a:pPr>
              <a:spcAft>
                <a:spcPts val="600"/>
              </a:spcAft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27684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OFN Webinar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78325"/>
          </a:xfrm>
        </p:spPr>
        <p:txBody>
          <a:bodyPr/>
          <a:lstStyle/>
          <a:p>
            <a:pPr marL="0" indent="0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 marL="0" indent="0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>
              <a:spcAft>
                <a:spcPts val="1200"/>
              </a:spcAft>
              <a:defRPr/>
            </a:pPr>
            <a:endParaRPr lang="en-US" sz="2600" dirty="0"/>
          </a:p>
          <a:p>
            <a:pPr marL="0" indent="0" algn="ctr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24580" name="Picture 2" descr="C:\Users\Owner\AppData\Local\Microsoft\Windows\Temporary Internet Files\Content.IE5\M6JR3D6L\MC900104796[1].wmf"/>
          <p:cNvSpPr>
            <a:spLocks noChangeAspect="1" noChangeArrowheads="1"/>
          </p:cNvSpPr>
          <p:nvPr/>
        </p:nvSpPr>
        <p:spPr bwMode="auto">
          <a:xfrm>
            <a:off x="4572000" y="1603375"/>
            <a:ext cx="18240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Picture 3" descr="C:\Users\Owner\AppData\Local\Microsoft\Windows\Temporary Internet Files\Content.IE5\ZLEE6GVP\MC900104818[1].wmf"/>
          <p:cNvSpPr>
            <a:spLocks noChangeAspect="1" noChangeArrowheads="1"/>
          </p:cNvSpPr>
          <p:nvPr/>
        </p:nvSpPr>
        <p:spPr bwMode="auto">
          <a:xfrm>
            <a:off x="4876800" y="3886200"/>
            <a:ext cx="181292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Picture 4" descr="C:\Users\Owner\AppData\Local\Microsoft\Windows\Temporary Internet Files\Content.IE5\MQSO3SJH\MC900104838[1].wmf"/>
          <p:cNvSpPr>
            <a:spLocks noChangeAspect="1" noChangeArrowheads="1"/>
          </p:cNvSpPr>
          <p:nvPr/>
        </p:nvSpPr>
        <p:spPr bwMode="auto">
          <a:xfrm>
            <a:off x="1600200" y="2289175"/>
            <a:ext cx="1820863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609600" y="1371600"/>
            <a:ext cx="8077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b="1" u="sng" dirty="0">
                <a:solidFill>
                  <a:srgbClr val="000000"/>
                </a:solidFill>
                <a:latin typeface="+mn-lt"/>
              </a:rPr>
              <a:t>Topic 	</a:t>
            </a:r>
            <a:r>
              <a:rPr lang="en-US" sz="2200" b="1" u="sng" dirty="0" smtClean="0">
                <a:solidFill>
                  <a:srgbClr val="000000"/>
                </a:solidFill>
                <a:latin typeface="+mn-lt"/>
              </a:rPr>
              <a:t>				Date		</a:t>
            </a:r>
            <a:r>
              <a:rPr lang="en-US" sz="2200" dirty="0">
                <a:solidFill>
                  <a:srgbClr val="000000"/>
                </a:solidFill>
                <a:latin typeface="+mn-lt"/>
              </a:rPr>
              <a:t>	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Small 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Business Landscape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February 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11	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Business Model Canvas	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	March 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3	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Value Proposition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		March 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24	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Customer Acquisition	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	April 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14	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Lending Life Cycle–Efficiencies	May 5	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Lending Life Cycle –Technology	May 26	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Talent Management	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		June 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16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Thanks!!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78325"/>
          </a:xfrm>
        </p:spPr>
        <p:txBody>
          <a:bodyPr/>
          <a:lstStyle/>
          <a:p>
            <a:pPr marL="0" indent="0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 marL="0" indent="0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>
              <a:spcAft>
                <a:spcPts val="1200"/>
              </a:spcAft>
              <a:defRPr/>
            </a:pPr>
            <a:endParaRPr lang="en-US" sz="2600" dirty="0"/>
          </a:p>
          <a:p>
            <a:pPr marL="0" indent="0" algn="ctr"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sz="26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24580" name="Picture 2" descr="C:\Users\Owner\AppData\Local\Microsoft\Windows\Temporary Internet Files\Content.IE5\M6JR3D6L\MC900104796[1].wmf"/>
          <p:cNvSpPr>
            <a:spLocks noChangeAspect="1" noChangeArrowheads="1"/>
          </p:cNvSpPr>
          <p:nvPr/>
        </p:nvSpPr>
        <p:spPr bwMode="auto">
          <a:xfrm>
            <a:off x="4572000" y="1603375"/>
            <a:ext cx="18240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Picture 3" descr="C:\Users\Owner\AppData\Local\Microsoft\Windows\Temporary Internet Files\Content.IE5\ZLEE6GVP\MC900104818[1].wmf"/>
          <p:cNvSpPr>
            <a:spLocks noChangeAspect="1" noChangeArrowheads="1"/>
          </p:cNvSpPr>
          <p:nvPr/>
        </p:nvSpPr>
        <p:spPr bwMode="auto">
          <a:xfrm>
            <a:off x="4876800" y="3886200"/>
            <a:ext cx="181292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Picture 4" descr="C:\Users\Owner\AppData\Local\Microsoft\Windows\Temporary Internet Files\Content.IE5\MQSO3SJH\MC900104838[1].wmf"/>
          <p:cNvSpPr>
            <a:spLocks noChangeAspect="1" noChangeArrowheads="1"/>
          </p:cNvSpPr>
          <p:nvPr/>
        </p:nvSpPr>
        <p:spPr bwMode="auto">
          <a:xfrm>
            <a:off x="1600200" y="2289175"/>
            <a:ext cx="1820863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2458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33713"/>
            <a:ext cx="3297238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84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 smtClean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530725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Review key points from OFN webinar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Review some of their suggestions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Discuss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 smtClean="0"/>
              <a:t>Give feedback on role or services CAMEO could provide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24036" y="2462766"/>
            <a:ext cx="3151340" cy="2035812"/>
          </a:xfrm>
          <a:prstGeom prst="rect">
            <a:avLst/>
          </a:prstGeom>
          <a:ln w="22225"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b="1" dirty="0" smtClean="0"/>
              <a:t>Today’s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1148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600" dirty="0" smtClean="0"/>
              <a:t>In a time of unprecedented change in small business lending,</a:t>
            </a:r>
          </a:p>
          <a:p>
            <a:pPr eaLnBrk="1" hangingPunct="1">
              <a:spcBef>
                <a:spcPts val="0"/>
              </a:spcBef>
              <a:spcAft>
                <a:spcPts val="2400"/>
              </a:spcAft>
            </a:pPr>
            <a:r>
              <a:rPr lang="en-US" sz="2600" dirty="0" smtClean="0"/>
              <a:t>Where easy, fast funding is available 24/7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i="1" dirty="0" smtClean="0"/>
              <a:t>How efficient is your process?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i="1" dirty="0" smtClean="0"/>
              <a:t>Have you “mapped” your loan process?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i="1" dirty="0"/>
              <a:t>Where are there bottlenecks?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i="1" dirty="0" smtClean="0"/>
              <a:t>How can you reduce bottlenecks?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en-US" sz="2800" i="1" dirty="0" smtClean="0"/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en-US" sz="2800" i="1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0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72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600" dirty="0" smtClean="0"/>
              <a:t>Desire to grow volume and impact tends to make CDFIs interested in efficiency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If historic volume is enough, then current process tends to be seen as good enough</a:t>
            </a:r>
          </a:p>
          <a:p>
            <a:pPr>
              <a:spcAft>
                <a:spcPts val="1200"/>
              </a:spcAft>
            </a:pPr>
            <a:r>
              <a:rPr lang="en-US" altLang="en-US" sz="2600" dirty="0"/>
              <a:t>Change is hard &amp; can cause disruption</a:t>
            </a:r>
          </a:p>
          <a:p>
            <a:pPr>
              <a:spcAft>
                <a:spcPts val="1200"/>
              </a:spcAft>
            </a:pPr>
            <a:endParaRPr lang="en-US" altLang="en-US" sz="2600" dirty="0"/>
          </a:p>
          <a:p>
            <a:endParaRPr lang="en-US" sz="2600" dirty="0"/>
          </a:p>
          <a:p>
            <a:pPr>
              <a:spcAft>
                <a:spcPts val="600"/>
              </a:spcAft>
            </a:pPr>
            <a:endParaRPr lang="en-US" altLang="en-US" sz="2600" dirty="0"/>
          </a:p>
        </p:txBody>
      </p:sp>
      <p:pic>
        <p:nvPicPr>
          <p:cNvPr id="4" name="Picture 3" descr="C:\Users\Owner\AppData\Local\Microsoft\Windows\Temporary Internet Files\Content.IE5\XR48ZRF0\MP910221037[1]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14800"/>
            <a:ext cx="2593975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/>
              <a:t>When Efficiency is Important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049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304800" y="1828800"/>
            <a:ext cx="8534400" cy="3886200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77449"/>
          </a:xfrm>
        </p:spPr>
        <p:txBody>
          <a:bodyPr/>
          <a:lstStyle/>
          <a:p>
            <a:r>
              <a:rPr lang="en-US" altLang="en-US" b="1" dirty="0" smtClean="0"/>
              <a:t>Lending Life Cycle</a:t>
            </a:r>
          </a:p>
        </p:txBody>
      </p:sp>
      <p:sp>
        <p:nvSpPr>
          <p:cNvPr id="2" name="Right Arrow 1"/>
          <p:cNvSpPr/>
          <p:nvPr/>
        </p:nvSpPr>
        <p:spPr>
          <a:xfrm>
            <a:off x="914400" y="3124200"/>
            <a:ext cx="7543800" cy="12954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1066800" y="3581400"/>
            <a:ext cx="381000" cy="381000"/>
          </a:xfrm>
          <a:prstGeom prst="flowChartConnector">
            <a:avLst/>
          </a:prstGeom>
          <a:solidFill>
            <a:srgbClr val="1E78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2209800" y="3581400"/>
            <a:ext cx="381000" cy="381000"/>
          </a:xfrm>
          <a:prstGeom prst="flowChartConnector">
            <a:avLst/>
          </a:prstGeom>
          <a:solidFill>
            <a:srgbClr val="1E78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3429000" y="3581400"/>
            <a:ext cx="381000" cy="381000"/>
          </a:xfrm>
          <a:prstGeom prst="flowChartConnector">
            <a:avLst/>
          </a:prstGeom>
          <a:solidFill>
            <a:srgbClr val="1E78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4876800" y="3600450"/>
            <a:ext cx="381000" cy="381000"/>
          </a:xfrm>
          <a:prstGeom prst="flowChartConnector">
            <a:avLst/>
          </a:prstGeom>
          <a:solidFill>
            <a:srgbClr val="1E78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6096000" y="3581400"/>
            <a:ext cx="381000" cy="381000"/>
          </a:xfrm>
          <a:prstGeom prst="flowChartConnector">
            <a:avLst/>
          </a:prstGeom>
          <a:solidFill>
            <a:srgbClr val="1E78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7391400" y="3600450"/>
            <a:ext cx="381000" cy="381000"/>
          </a:xfrm>
          <a:prstGeom prst="flowChartConnector">
            <a:avLst/>
          </a:prstGeom>
          <a:solidFill>
            <a:srgbClr val="1E78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26918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Customer acquisition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790700" y="4215825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Underwriting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986087" y="272415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Loan Decision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457700" y="421582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Loan Closing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667374" y="2743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Loan Servicing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6972300" y="4346288"/>
            <a:ext cx="1562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Trouble Loan Management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057400" y="1295400"/>
            <a:ext cx="4829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From First Contact to Final Payment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157413" y="2062162"/>
            <a:ext cx="4829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1E7882"/>
                </a:solidFill>
              </a:rPr>
              <a:t>Mission + Business Model</a:t>
            </a:r>
            <a:endParaRPr lang="en-US" sz="2000" b="1" dirty="0">
              <a:solidFill>
                <a:srgbClr val="1E78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3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/>
              <a:t>A Bottleneck Compared to What?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315200" cy="4572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600" dirty="0" smtClean="0"/>
              <a:t>Only a bottleneck compared to something else</a:t>
            </a:r>
          </a:p>
          <a:p>
            <a:pPr marL="857250" indent="-514350"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altLang="en-US" sz="2200" dirty="0" smtClean="0"/>
              <a:t>Compared to your own standard of good service</a:t>
            </a:r>
          </a:p>
          <a:p>
            <a:pPr marL="857250" indent="-514350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US" altLang="en-US" sz="2200" dirty="0" smtClean="0"/>
              <a:t>Compared to an external industry </a:t>
            </a:r>
            <a:r>
              <a:rPr lang="en-US" altLang="en-US" sz="2200" dirty="0" smtClean="0"/>
              <a:t>standards: </a:t>
            </a:r>
            <a:r>
              <a:rPr lang="en-US" altLang="en-US" sz="2200" dirty="0" smtClean="0"/>
              <a:t>Other CDFI’s, Banks or </a:t>
            </a:r>
            <a:r>
              <a:rPr lang="en-US" altLang="en-US" sz="2200" dirty="0" err="1" smtClean="0"/>
              <a:t>FinTech</a:t>
            </a:r>
            <a:endParaRPr lang="en-US" altLang="en-US" sz="2200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000" dirty="0" smtClean="0"/>
          </a:p>
          <a:p>
            <a:pPr>
              <a:spcAft>
                <a:spcPts val="600"/>
              </a:spcAft>
            </a:pPr>
            <a:r>
              <a:rPr lang="en-US" altLang="en-US" sz="2600" dirty="0"/>
              <a:t>Cultural norms and standards change as technology changes</a:t>
            </a:r>
          </a:p>
          <a:p>
            <a:pPr>
              <a:spcAft>
                <a:spcPts val="600"/>
              </a:spcAft>
            </a:pPr>
            <a:r>
              <a:rPr lang="en-US" altLang="en-US" sz="2600" dirty="0" smtClean="0"/>
              <a:t>Long-standing processes tend to get normalized and become invisible</a:t>
            </a:r>
            <a:endParaRPr lang="en-US" altLang="en-US" sz="2600" dirty="0" smtClean="0"/>
          </a:p>
          <a:p>
            <a:endParaRPr lang="en-US" sz="2600" dirty="0"/>
          </a:p>
          <a:p>
            <a:pPr>
              <a:spcAft>
                <a:spcPts val="600"/>
              </a:spcAft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97980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>
                <a:solidFill>
                  <a:srgbClr val="008B96"/>
                </a:solidFill>
              </a:rPr>
              <a:t>Business Model Obsolete</a:t>
            </a:r>
            <a:endParaRPr lang="en-US" altLang="en-US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1338262"/>
            <a:ext cx="84582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Many businesses decline because the assumptions that inform their fundamental business decisions -- about society, markets, customers, products, technology, mission -- become obsolete.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lang="en-US" sz="2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Peter Drucker</a:t>
            </a:r>
          </a:p>
          <a:p>
            <a:pPr>
              <a:defRPr/>
            </a:pPr>
            <a:endParaRPr lang="en-US" kern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114800"/>
            <a:ext cx="2590800" cy="172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3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>
                <a:solidFill>
                  <a:srgbClr val="008B96"/>
                </a:solidFill>
              </a:rPr>
              <a:t>Business Model Invisibility</a:t>
            </a:r>
            <a:endParaRPr lang="en-US" altLang="en-US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1338262"/>
            <a:ext cx="84582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50"/>
              </a:spcBef>
              <a:spcAft>
                <a:spcPts val="1200"/>
              </a:spcAft>
            </a:pPr>
            <a:r>
              <a:rPr lang="en-US" sz="2800" dirty="0"/>
              <a:t>Why is it so difficult for companies to pull off the new growth that </a:t>
            </a:r>
            <a:r>
              <a:rPr lang="en-US" sz="2800" dirty="0" smtClean="0"/>
              <a:t>innovation </a:t>
            </a:r>
            <a:r>
              <a:rPr lang="en-US" sz="2800" dirty="0"/>
              <a:t>can bring? </a:t>
            </a:r>
          </a:p>
          <a:p>
            <a:pPr eaLnBrk="1" hangingPunct="1">
              <a:spcBef>
                <a:spcPts val="50"/>
              </a:spcBef>
              <a:spcAft>
                <a:spcPts val="1200"/>
              </a:spcAft>
            </a:pPr>
            <a:r>
              <a:rPr lang="en-US" sz="2800" dirty="0" smtClean="0"/>
              <a:t>They </a:t>
            </a:r>
            <a:r>
              <a:rPr lang="en-US" sz="2800" dirty="0"/>
              <a:t>don’t see their current business model well enough to know if it would suit a new opportunity or hinder it, and they don’t know how to build a new model when they need it.</a:t>
            </a:r>
          </a:p>
          <a:p>
            <a:pPr marL="0" indent="0" algn="r" eaLnBrk="1" hangingPunct="1">
              <a:spcBef>
                <a:spcPts val="50"/>
              </a:spcBef>
              <a:spcAft>
                <a:spcPts val="1200"/>
              </a:spcAft>
              <a:buNone/>
            </a:pPr>
            <a:r>
              <a:rPr lang="en-US" sz="2200" dirty="0"/>
              <a:t>Harvard Business Review</a:t>
            </a:r>
          </a:p>
          <a:p>
            <a:pPr>
              <a:defRPr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48311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altLang="en-US" b="1" dirty="0" smtClean="0"/>
              <a:t>Process Map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42912" y="1371600"/>
            <a:ext cx="1995488" cy="838200"/>
          </a:xfrm>
          <a:solidFill>
            <a:schemeClr val="bg1">
              <a:lumMod val="95000"/>
            </a:schemeClr>
          </a:solidFill>
          <a:ln w="19050">
            <a:solidFill>
              <a:srgbClr val="1E7882"/>
            </a:solidFill>
            <a:miter lim="800000"/>
            <a:headEnd/>
            <a:tailEnd/>
          </a:ln>
          <a:extLst/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1200" dirty="0" smtClean="0"/>
              <a:t>Customer Acquisition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1200" dirty="0" smtClean="0"/>
              <a:t>1.  Outreach activities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1200" dirty="0" smtClean="0"/>
              <a:t>2.  Client meeting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2600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966912" y="2366962"/>
            <a:ext cx="1995488" cy="83343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E7882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1200" kern="0" dirty="0" smtClean="0"/>
              <a:t>Application</a:t>
            </a:r>
          </a:p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1200" kern="0" dirty="0" smtClean="0"/>
              <a:t>1.  Client meeting</a:t>
            </a:r>
          </a:p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1200" kern="0" dirty="0" smtClean="0"/>
              <a:t>2.  Assessment of app</a:t>
            </a:r>
          </a:p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altLang="en-US" sz="2600" kern="0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262312" y="3352800"/>
            <a:ext cx="1995488" cy="83343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E7882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1200" kern="0" dirty="0" smtClean="0"/>
              <a:t>Document Collection</a:t>
            </a:r>
          </a:p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1200" kern="0" dirty="0" smtClean="0"/>
              <a:t>1.  Doc list to client</a:t>
            </a:r>
          </a:p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1200" kern="0" dirty="0" smtClean="0"/>
              <a:t>2.  Two follow-up calls</a:t>
            </a:r>
          </a:p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altLang="en-US" sz="2600" kern="0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557712" y="4343400"/>
            <a:ext cx="1995488" cy="78899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E7882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1200" kern="0" dirty="0" smtClean="0"/>
              <a:t>Underwriting</a:t>
            </a:r>
          </a:p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1200" kern="0" dirty="0" smtClean="0"/>
              <a:t>1.  Create spreadsheet</a:t>
            </a:r>
          </a:p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1200" kern="0" dirty="0" smtClean="0"/>
              <a:t>2.  Calls to client</a:t>
            </a:r>
          </a:p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altLang="en-US" sz="2600" kern="0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5929312" y="5230807"/>
            <a:ext cx="1995488" cy="78899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1E7882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1200" kern="0" dirty="0" smtClean="0"/>
              <a:t>Closing</a:t>
            </a:r>
          </a:p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1200" kern="0" dirty="0" smtClean="0"/>
              <a:t>1.  Create closing docs</a:t>
            </a:r>
          </a:p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1200" kern="0" dirty="0" smtClean="0"/>
              <a:t>2.  </a:t>
            </a:r>
            <a:r>
              <a:rPr lang="en-US" altLang="en-US" sz="1200" kern="0" dirty="0" err="1" smtClean="0"/>
              <a:t>Insur</a:t>
            </a:r>
            <a:r>
              <a:rPr lang="en-US" altLang="en-US" sz="1200" kern="0" dirty="0" smtClean="0"/>
              <a:t> / UC filing docs</a:t>
            </a:r>
          </a:p>
          <a:p>
            <a:pPr marL="0" indent="0"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altLang="en-US" sz="2600" kern="0" dirty="0" smtClean="0"/>
          </a:p>
        </p:txBody>
      </p:sp>
      <p:sp>
        <p:nvSpPr>
          <p:cNvPr id="3" name="Bent Arrow 2"/>
          <p:cNvSpPr/>
          <p:nvPr/>
        </p:nvSpPr>
        <p:spPr>
          <a:xfrm rot="5400000">
            <a:off x="2636044" y="1676400"/>
            <a:ext cx="595312" cy="533400"/>
          </a:xfrm>
          <a:prstGeom prst="bentArrow">
            <a:avLst/>
          </a:prstGeom>
          <a:solidFill>
            <a:srgbClr val="1E788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5400000">
            <a:off x="4160044" y="2631282"/>
            <a:ext cx="595312" cy="533400"/>
          </a:xfrm>
          <a:prstGeom prst="bentArrow">
            <a:avLst/>
          </a:prstGeom>
          <a:solidFill>
            <a:srgbClr val="1E788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rot="5400000">
            <a:off x="5379244" y="3621882"/>
            <a:ext cx="595312" cy="533400"/>
          </a:xfrm>
          <a:prstGeom prst="bentArrow">
            <a:avLst/>
          </a:prstGeom>
          <a:solidFill>
            <a:srgbClr val="1E788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Bent Arrow 18"/>
          <p:cNvSpPr/>
          <p:nvPr/>
        </p:nvSpPr>
        <p:spPr>
          <a:xfrm rot="5400000">
            <a:off x="6750844" y="4568037"/>
            <a:ext cx="595312" cy="533400"/>
          </a:xfrm>
          <a:prstGeom prst="bentArrow">
            <a:avLst/>
          </a:prstGeom>
          <a:solidFill>
            <a:srgbClr val="1E788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03200">
            <a:off x="6187427" y="759923"/>
            <a:ext cx="2194322" cy="252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1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5599</TotalTime>
  <Words>567</Words>
  <Application>Microsoft Office PowerPoint</Application>
  <PresentationFormat>On-screen Show (4:3)</PresentationFormat>
  <Paragraphs>132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Garamond</vt:lpstr>
      <vt:lpstr>Tahoma</vt:lpstr>
      <vt:lpstr>Wingdings</vt:lpstr>
      <vt:lpstr>Edge</vt:lpstr>
      <vt:lpstr>Microlending Academy Peer Discussion</vt:lpstr>
      <vt:lpstr>Today’s Agenda</vt:lpstr>
      <vt:lpstr>Today’s Questions</vt:lpstr>
      <vt:lpstr>When Efficiency is Important</vt:lpstr>
      <vt:lpstr>Lending Life Cycle</vt:lpstr>
      <vt:lpstr>A Bottleneck Compared to What?</vt:lpstr>
      <vt:lpstr>Business Model Obsolete</vt:lpstr>
      <vt:lpstr>Business Model Invisibility</vt:lpstr>
      <vt:lpstr>Process Map</vt:lpstr>
      <vt:lpstr>Process Mapping from MMS</vt:lpstr>
      <vt:lpstr>Balance These Exigencies </vt:lpstr>
      <vt:lpstr>One Way to Address Bottlenecks</vt:lpstr>
      <vt:lpstr>Measuring Efficiency</vt:lpstr>
      <vt:lpstr>Examples from CDFI Presenters</vt:lpstr>
      <vt:lpstr>More Examples</vt:lpstr>
      <vt:lpstr>OFN Webinar Series</vt:lpstr>
      <vt:lpstr>Thanks!!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CAMEO’s  Rural Network</dc:title>
  <dc:creator>Susan Brown</dc:creator>
  <cp:lastModifiedBy>Susan Brown</cp:lastModifiedBy>
  <cp:revision>1002</cp:revision>
  <dcterms:created xsi:type="dcterms:W3CDTF">2009-08-20T23:36:02Z</dcterms:created>
  <dcterms:modified xsi:type="dcterms:W3CDTF">2016-05-10T22:20:12Z</dcterms:modified>
</cp:coreProperties>
</file>