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38"/>
  </p:notesMasterIdLst>
  <p:sldIdLst>
    <p:sldId id="256" r:id="rId2"/>
    <p:sldId id="327" r:id="rId3"/>
    <p:sldId id="328" r:id="rId4"/>
    <p:sldId id="289" r:id="rId5"/>
    <p:sldId id="284" r:id="rId6"/>
    <p:sldId id="260" r:id="rId7"/>
    <p:sldId id="262" r:id="rId8"/>
    <p:sldId id="285" r:id="rId9"/>
    <p:sldId id="290" r:id="rId10"/>
    <p:sldId id="303" r:id="rId11"/>
    <p:sldId id="332" r:id="rId12"/>
    <p:sldId id="307" r:id="rId13"/>
    <p:sldId id="329" r:id="rId14"/>
    <p:sldId id="308" r:id="rId15"/>
    <p:sldId id="330" r:id="rId16"/>
    <p:sldId id="309" r:id="rId17"/>
    <p:sldId id="331" r:id="rId18"/>
    <p:sldId id="310" r:id="rId19"/>
    <p:sldId id="311" r:id="rId20"/>
    <p:sldId id="312" r:id="rId21"/>
    <p:sldId id="313" r:id="rId22"/>
    <p:sldId id="316" r:id="rId23"/>
    <p:sldId id="322" r:id="rId24"/>
    <p:sldId id="323" r:id="rId25"/>
    <p:sldId id="319" r:id="rId26"/>
    <p:sldId id="317" r:id="rId27"/>
    <p:sldId id="318" r:id="rId28"/>
    <p:sldId id="324" r:id="rId29"/>
    <p:sldId id="320" r:id="rId30"/>
    <p:sldId id="265" r:id="rId31"/>
    <p:sldId id="267" r:id="rId32"/>
    <p:sldId id="263" r:id="rId33"/>
    <p:sldId id="325" r:id="rId34"/>
    <p:sldId id="326" r:id="rId35"/>
    <p:sldId id="268" r:id="rId36"/>
    <p:sldId id="276" r:id="rId37"/>
  </p:sldIdLst>
  <p:sldSz cx="24384000" cy="13716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772F"/>
    <a:srgbClr val="6539E2"/>
    <a:srgbClr val="7FA926"/>
    <a:srgbClr val="267FA9"/>
    <a:srgbClr val="A8502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930" autoAdjust="0"/>
  </p:normalViewPr>
  <p:slideViewPr>
    <p:cSldViewPr snapToGrid="0" snapToObjects="1">
      <p:cViewPr>
        <p:scale>
          <a:sx n="45" d="100"/>
          <a:sy n="45" d="100"/>
        </p:scale>
        <p:origin x="-72" y="216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2286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lvl="2" indent="4572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lvl="3" indent="6858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lvl="4" indent="9144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lvl="5" indent="11430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743200" marR="0" lvl="6" indent="13716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200400" marR="0" lvl="7" indent="16002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657600" marR="0" lvl="8" indent="18288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425287900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1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90" algn="l" defTabSz="4571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80" algn="l" defTabSz="4571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70" algn="l" defTabSz="4571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60" algn="l" defTabSz="4571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50" algn="l" defTabSz="4571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40" algn="l" defTabSz="4571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30" algn="l" defTabSz="4571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20" algn="l" defTabSz="4571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1" name="Shape 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4" name="Shape 1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9" name="Shape 2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1" name="Shape 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3" name="Shape 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3" name="Shape 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  <a:noFill/>
          <a:ln>
            <a:noFill/>
          </a:ln>
        </p:spPr>
        <p:txBody>
          <a:bodyPr lIns="91424" tIns="91424" rIns="91424" bIns="91424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22859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4571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68578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91438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11429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137157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160016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182876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11959032" y="13081000"/>
            <a:ext cx="453237" cy="469900"/>
          </a:xfrm>
          <a:prstGeom prst="rect">
            <a:avLst/>
          </a:prstGeom>
          <a:noFill/>
          <a:ln>
            <a:noFill/>
          </a:ln>
        </p:spPr>
        <p:txBody>
          <a:bodyPr lIns="50799" tIns="50799" rIns="50799" bIns="50799" anchor="t" anchorCtr="0">
            <a:noAutofit/>
          </a:bodyPr>
          <a:lstStyle/>
          <a:p>
            <a:pPr algn="ctr">
              <a:buClr>
                <a:srgbClr val="000000"/>
              </a:buClr>
              <a:buSzPct val="25000"/>
            </a:pPr>
            <a:fld id="{00000000-1234-1234-1234-123412341234}" type="slidenum">
              <a:rPr lang="en-US" sz="2400" smtClean="0">
                <a:latin typeface="Helvetica Neue"/>
                <a:ea typeface="Helvetica Neue"/>
                <a:cs typeface="Helvetica Neue"/>
                <a:sym typeface="Helvetica Neue"/>
              </a:rPr>
              <a:pPr algn="ctr">
                <a:buClr>
                  <a:srgbClr val="000000"/>
                </a:buClr>
                <a:buSzPct val="25000"/>
              </a:pPr>
              <a:t>‹#›</a:t>
            </a:fld>
            <a:endParaRPr lang="en-US"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2387602" y="8953500"/>
            <a:ext cx="19621501" cy="685800"/>
          </a:xfrm>
          <a:prstGeom prst="rect">
            <a:avLst/>
          </a:prstGeom>
          <a:noFill/>
          <a:ln>
            <a:noFill/>
          </a:ln>
        </p:spPr>
        <p:txBody>
          <a:bodyPr lIns="91424" tIns="91424" rIns="91424" bIns="91424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3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269972" marR="0" lvl="1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904958" marR="0" lvl="2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539944" marR="0" lvl="3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3174930" marR="0" lvl="4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3809916" marR="0" lvl="5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444902" marR="0" lvl="6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5079888" marR="0" lvl="7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714874" marR="0" lvl="8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2"/>
          </p:nvPr>
        </p:nvSpPr>
        <p:spPr>
          <a:xfrm>
            <a:off x="2387602" y="6045200"/>
            <a:ext cx="19621501" cy="889000"/>
          </a:xfrm>
          <a:prstGeom prst="rect">
            <a:avLst/>
          </a:prstGeom>
          <a:noFill/>
          <a:ln>
            <a:noFill/>
          </a:ln>
        </p:spPr>
        <p:txBody>
          <a:bodyPr lIns="91424" tIns="91424" rIns="91424" bIns="91424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269972" marR="0" lvl="1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904958" marR="0" lvl="2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539944" marR="0" lvl="3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3174930" marR="0" lvl="4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3809916" marR="0" lvl="5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444902" marR="0" lvl="6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5079888" marR="0" lvl="7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714874" marR="0" lvl="8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11959032" y="13081000"/>
            <a:ext cx="453237" cy="469900"/>
          </a:xfrm>
          <a:prstGeom prst="rect">
            <a:avLst/>
          </a:prstGeom>
          <a:noFill/>
          <a:ln>
            <a:noFill/>
          </a:ln>
        </p:spPr>
        <p:txBody>
          <a:bodyPr lIns="50799" tIns="50799" rIns="50799" bIns="50799" anchor="t" anchorCtr="0">
            <a:noAutofit/>
          </a:bodyPr>
          <a:lstStyle/>
          <a:p>
            <a:pPr algn="ctr">
              <a:buClr>
                <a:srgbClr val="000000"/>
              </a:buClr>
              <a:buSzPct val="25000"/>
            </a:pPr>
            <a:fld id="{00000000-1234-1234-1234-123412341234}" type="slidenum">
              <a:rPr lang="en-US" sz="2400" smtClean="0">
                <a:latin typeface="Helvetica Neue"/>
                <a:ea typeface="Helvetica Neue"/>
                <a:cs typeface="Helvetica Neue"/>
                <a:sym typeface="Helvetica Neue"/>
              </a:rPr>
              <a:pPr algn="ctr">
                <a:buClr>
                  <a:srgbClr val="000000"/>
                </a:buClr>
                <a:buSzPct val="25000"/>
              </a:pPr>
              <a:t>‹#›</a:t>
            </a:fld>
            <a:endParaRPr lang="en-US"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hoto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/>
          </p:cNvSpPr>
          <p:nvPr>
            <p:ph type="pic" idx="2"/>
          </p:nvPr>
        </p:nvSpPr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  <p:txBody>
          <a:bodyPr lIns="91424" tIns="91424" rIns="91424" bIns="91424" anchor="t" anchorCtr="0"/>
          <a:lstStyle>
            <a:lvl1pPr marL="634986" marR="0" lvl="0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269972" marR="0" lvl="1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904958" marR="0" lvl="2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539944" marR="0" lvl="3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3174930" marR="0" lvl="4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3809916" marR="0" lvl="5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444902" marR="0" lvl="6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5079888" marR="0" lvl="7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714874" marR="0" lvl="8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11959032" y="13081000"/>
            <a:ext cx="453237" cy="469900"/>
          </a:xfrm>
          <a:prstGeom prst="rect">
            <a:avLst/>
          </a:prstGeom>
          <a:noFill/>
          <a:ln>
            <a:noFill/>
          </a:ln>
        </p:spPr>
        <p:txBody>
          <a:bodyPr lIns="50799" tIns="50799" rIns="50799" bIns="50799" anchor="t" anchorCtr="0">
            <a:noAutofit/>
          </a:bodyPr>
          <a:lstStyle/>
          <a:p>
            <a:pPr algn="ctr">
              <a:buClr>
                <a:srgbClr val="000000"/>
              </a:buClr>
              <a:buSzPct val="25000"/>
            </a:pPr>
            <a:fld id="{00000000-1234-1234-1234-123412341234}" type="slidenum">
              <a:rPr lang="en-US" sz="2400" smtClean="0">
                <a:latin typeface="Helvetica Neue"/>
                <a:ea typeface="Helvetica Neue"/>
                <a:cs typeface="Helvetica Neue"/>
                <a:sym typeface="Helvetica Neue"/>
              </a:rPr>
              <a:pPr algn="ctr">
                <a:buClr>
                  <a:srgbClr val="000000"/>
                </a:buClr>
                <a:buSzPct val="25000"/>
              </a:pPr>
              <a:t>‹#›</a:t>
            </a:fld>
            <a:endParaRPr lang="en-US"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11959032" y="13081000"/>
            <a:ext cx="453237" cy="469900"/>
          </a:xfrm>
          <a:prstGeom prst="rect">
            <a:avLst/>
          </a:prstGeom>
          <a:noFill/>
          <a:ln>
            <a:noFill/>
          </a:ln>
        </p:spPr>
        <p:txBody>
          <a:bodyPr lIns="50799" tIns="50799" rIns="50799" bIns="50799" anchor="t" anchorCtr="0">
            <a:noAutofit/>
          </a:bodyPr>
          <a:lstStyle/>
          <a:p>
            <a:pPr algn="ctr">
              <a:buClr>
                <a:srgbClr val="000000"/>
              </a:buClr>
              <a:buSzPct val="25000"/>
            </a:pPr>
            <a:fld id="{00000000-1234-1234-1234-123412341234}" type="slidenum">
              <a:rPr lang="en-US" sz="2400" smtClean="0">
                <a:latin typeface="Helvetica Neue"/>
                <a:ea typeface="Helvetica Neue"/>
                <a:cs typeface="Helvetica Neue"/>
                <a:sym typeface="Helvetica Neue"/>
              </a:rPr>
              <a:pPr algn="ctr">
                <a:buClr>
                  <a:srgbClr val="000000"/>
                </a:buClr>
                <a:buSzPct val="25000"/>
              </a:pPr>
              <a:t>‹#›</a:t>
            </a:fld>
            <a:endParaRPr lang="en-US"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&amp; Bullets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1689103" y="952500"/>
            <a:ext cx="21005800" cy="2286000"/>
          </a:xfrm>
          <a:prstGeom prst="rect">
            <a:avLst/>
          </a:prstGeom>
          <a:noFill/>
          <a:ln>
            <a:noFill/>
          </a:ln>
        </p:spPr>
        <p:txBody>
          <a:bodyPr lIns="91424" tIns="91424" rIns="91424" bIns="91424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22859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4571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68578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91438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11429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137157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160016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182876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1689103" y="3238500"/>
            <a:ext cx="21005800" cy="9207500"/>
          </a:xfrm>
          <a:prstGeom prst="rect">
            <a:avLst/>
          </a:prstGeom>
          <a:noFill/>
          <a:ln>
            <a:noFill/>
          </a:ln>
        </p:spPr>
        <p:txBody>
          <a:bodyPr lIns="91424" tIns="91424" rIns="91424" bIns="91424" anchor="ctr" anchorCtr="0"/>
          <a:lstStyle>
            <a:lvl1pPr marL="634986" marR="0" lvl="0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269972" marR="0" lvl="1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904958" marR="0" lvl="2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539944" marR="0" lvl="3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3174930" marR="0" lvl="4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3809916" marR="0" lvl="5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444902" marR="0" lvl="6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5079888" marR="0" lvl="7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714874" marR="0" lvl="8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11959032" y="13081000"/>
            <a:ext cx="453237" cy="469900"/>
          </a:xfrm>
          <a:prstGeom prst="rect">
            <a:avLst/>
          </a:prstGeom>
          <a:noFill/>
          <a:ln>
            <a:noFill/>
          </a:ln>
        </p:spPr>
        <p:txBody>
          <a:bodyPr lIns="50799" tIns="50799" rIns="50799" bIns="50799" anchor="t" anchorCtr="0">
            <a:noAutofit/>
          </a:bodyPr>
          <a:lstStyle/>
          <a:p>
            <a:pPr algn="ctr">
              <a:buClr>
                <a:srgbClr val="000000"/>
              </a:buClr>
              <a:buSzPct val="25000"/>
            </a:pPr>
            <a:fld id="{00000000-1234-1234-1234-123412341234}" type="slidenum">
              <a:rPr lang="en-US" sz="2400" smtClean="0">
                <a:latin typeface="Helvetica Neue"/>
                <a:ea typeface="Helvetica Neue"/>
                <a:cs typeface="Helvetica Neue"/>
                <a:sym typeface="Helvetica Neue"/>
              </a:rPr>
              <a:pPr algn="ctr">
                <a:buClr>
                  <a:srgbClr val="000000"/>
                </a:buClr>
                <a:buSzPct val="25000"/>
              </a:pPr>
              <a:t>‹#›</a:t>
            </a:fld>
            <a:endParaRPr lang="en-US"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  <a:noFill/>
          <a:ln>
            <a:noFill/>
          </a:ln>
        </p:spPr>
        <p:txBody>
          <a:bodyPr lIns="91424" tIns="91424" rIns="91424" bIns="91424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22859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4571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68578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91438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11429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137157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160016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182876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  <a:noFill/>
          <a:ln>
            <a:noFill/>
          </a:ln>
        </p:spPr>
        <p:txBody>
          <a:bodyPr lIns="91424" tIns="91424" rIns="91424" bIns="91424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4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22859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4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4571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4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68578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4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91438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4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3809916" marR="0" lvl="5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444902" marR="0" lvl="6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5079888" marR="0" lvl="7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714874" marR="0" lvl="8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11959032" y="13081000"/>
            <a:ext cx="453237" cy="469900"/>
          </a:xfrm>
          <a:prstGeom prst="rect">
            <a:avLst/>
          </a:prstGeom>
          <a:noFill/>
          <a:ln>
            <a:noFill/>
          </a:ln>
        </p:spPr>
        <p:txBody>
          <a:bodyPr lIns="50799" tIns="50799" rIns="50799" bIns="50799" anchor="t" anchorCtr="0">
            <a:noAutofit/>
          </a:bodyPr>
          <a:lstStyle/>
          <a:p>
            <a:pPr algn="ctr">
              <a:buClr>
                <a:srgbClr val="000000"/>
              </a:buClr>
              <a:buSzPct val="25000"/>
            </a:pPr>
            <a:fld id="{00000000-1234-1234-1234-123412341234}" type="slidenum">
              <a:rPr lang="en-US" sz="2400" smtClean="0">
                <a:latin typeface="Helvetica Neue"/>
                <a:ea typeface="Helvetica Neue"/>
                <a:cs typeface="Helvetica Neue"/>
                <a:sym typeface="Helvetica Neue"/>
              </a:rPr>
              <a:pPr algn="ctr">
                <a:buClr>
                  <a:srgbClr val="000000"/>
                </a:buClr>
                <a:buSzPct val="25000"/>
              </a:pPr>
              <a:t>‹#›</a:t>
            </a:fld>
            <a:endParaRPr lang="en-US"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hoto - Horizontal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/>
          </p:cNvSpPr>
          <p:nvPr>
            <p:ph type="pic" idx="2"/>
          </p:nvPr>
        </p:nvSpPr>
        <p:spPr>
          <a:xfrm>
            <a:off x="3125968" y="673100"/>
            <a:ext cx="18135600" cy="8737600"/>
          </a:xfrm>
          <a:prstGeom prst="rect">
            <a:avLst/>
          </a:prstGeom>
          <a:noFill/>
          <a:ln>
            <a:noFill/>
          </a:ln>
        </p:spPr>
        <p:txBody>
          <a:bodyPr lIns="91424" tIns="91424" rIns="91424" bIns="91424" anchor="t" anchorCtr="0"/>
          <a:lstStyle>
            <a:lvl1pPr marL="634986" marR="0" lvl="0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269972" marR="0" lvl="1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904958" marR="0" lvl="2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539944" marR="0" lvl="3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3174930" marR="0" lvl="4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3809916" marR="0" lvl="5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444902" marR="0" lvl="6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5079888" marR="0" lvl="7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714874" marR="0" lvl="8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  <a:noFill/>
          <a:ln>
            <a:noFill/>
          </a:ln>
        </p:spPr>
        <p:txBody>
          <a:bodyPr lIns="91424" tIns="91424" rIns="91424" bIns="91424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22859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4571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68578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91438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11429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137157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160016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182876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  <a:noFill/>
          <a:ln>
            <a:noFill/>
          </a:ln>
        </p:spPr>
        <p:txBody>
          <a:bodyPr lIns="91424" tIns="91424" rIns="91424" bIns="91424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4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22859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4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4571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4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68578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4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91438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4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3809916" marR="0" lvl="5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444902" marR="0" lvl="6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5079888" marR="0" lvl="7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714874" marR="0" lvl="8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11959032" y="13081000"/>
            <a:ext cx="453237" cy="469900"/>
          </a:xfrm>
          <a:prstGeom prst="rect">
            <a:avLst/>
          </a:prstGeom>
          <a:noFill/>
          <a:ln>
            <a:noFill/>
          </a:ln>
        </p:spPr>
        <p:txBody>
          <a:bodyPr lIns="50799" tIns="50799" rIns="50799" bIns="50799" anchor="t" anchorCtr="0">
            <a:noAutofit/>
          </a:bodyPr>
          <a:lstStyle/>
          <a:p>
            <a:pPr algn="ctr">
              <a:buClr>
                <a:srgbClr val="000000"/>
              </a:buClr>
              <a:buSzPct val="25000"/>
            </a:pPr>
            <a:fld id="{00000000-1234-1234-1234-123412341234}" type="slidenum">
              <a:rPr lang="en-US" sz="2400" smtClean="0">
                <a:latin typeface="Helvetica Neue"/>
                <a:ea typeface="Helvetica Neue"/>
                <a:cs typeface="Helvetica Neue"/>
                <a:sym typeface="Helvetica Neue"/>
              </a:rPr>
              <a:pPr algn="ctr">
                <a:buClr>
                  <a:srgbClr val="000000"/>
                </a:buClr>
                <a:buSzPct val="25000"/>
              </a:pPr>
              <a:t>‹#›</a:t>
            </a:fld>
            <a:endParaRPr lang="en-US"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hoto - Vertical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pic" idx="2"/>
          </p:nvPr>
        </p:nvSpPr>
        <p:spPr>
          <a:xfrm>
            <a:off x="13165980" y="1104900"/>
            <a:ext cx="9525000" cy="11506200"/>
          </a:xfrm>
          <a:prstGeom prst="rect">
            <a:avLst/>
          </a:prstGeom>
          <a:noFill/>
          <a:ln>
            <a:noFill/>
          </a:ln>
        </p:spPr>
        <p:txBody>
          <a:bodyPr lIns="91424" tIns="91424" rIns="91424" bIns="91424" anchor="t" anchorCtr="0"/>
          <a:lstStyle>
            <a:lvl1pPr marL="634986" marR="0" lvl="0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269972" marR="0" lvl="1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904958" marR="0" lvl="2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539944" marR="0" lvl="3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3174930" marR="0" lvl="4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3809916" marR="0" lvl="5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444902" marR="0" lvl="6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5079888" marR="0" lvl="7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714874" marR="0" lvl="8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1651002" y="1104900"/>
            <a:ext cx="10223501" cy="5613400"/>
          </a:xfrm>
          <a:prstGeom prst="rect">
            <a:avLst/>
          </a:prstGeom>
          <a:noFill/>
          <a:ln>
            <a:noFill/>
          </a:ln>
        </p:spPr>
        <p:txBody>
          <a:bodyPr lIns="91424" tIns="91424" rIns="91424" bIns="91424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8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22859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4571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68578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91438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11429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137157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160016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182876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1651002" y="6845300"/>
            <a:ext cx="10223501" cy="5765800"/>
          </a:xfrm>
          <a:prstGeom prst="rect">
            <a:avLst/>
          </a:prstGeom>
          <a:noFill/>
          <a:ln>
            <a:noFill/>
          </a:ln>
        </p:spPr>
        <p:txBody>
          <a:bodyPr lIns="91424" tIns="91424" rIns="91424" bIns="91424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4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22859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4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4571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4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68578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4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91438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4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3809916" marR="0" lvl="5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444902" marR="0" lvl="6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5079888" marR="0" lvl="7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714874" marR="0" lvl="8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11959032" y="13081000"/>
            <a:ext cx="453237" cy="469900"/>
          </a:xfrm>
          <a:prstGeom prst="rect">
            <a:avLst/>
          </a:prstGeom>
          <a:noFill/>
          <a:ln>
            <a:noFill/>
          </a:ln>
        </p:spPr>
        <p:txBody>
          <a:bodyPr lIns="50799" tIns="50799" rIns="50799" bIns="50799" anchor="t" anchorCtr="0">
            <a:noAutofit/>
          </a:bodyPr>
          <a:lstStyle/>
          <a:p>
            <a:pPr algn="ctr">
              <a:buClr>
                <a:srgbClr val="000000"/>
              </a:buClr>
              <a:buSzPct val="25000"/>
            </a:pPr>
            <a:fld id="{00000000-1234-1234-1234-123412341234}" type="slidenum">
              <a:rPr lang="en-US" sz="2400" smtClean="0">
                <a:latin typeface="Helvetica Neue"/>
                <a:ea typeface="Helvetica Neue"/>
                <a:cs typeface="Helvetica Neue"/>
                <a:sym typeface="Helvetica Neue"/>
              </a:rPr>
              <a:pPr algn="ctr">
                <a:buClr>
                  <a:srgbClr val="000000"/>
                </a:buClr>
                <a:buSzPct val="25000"/>
              </a:pPr>
              <a:t>‹#›</a:t>
            </a:fld>
            <a:endParaRPr lang="en-US"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- Top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1689103" y="952500"/>
            <a:ext cx="21005800" cy="2286000"/>
          </a:xfrm>
          <a:prstGeom prst="rect">
            <a:avLst/>
          </a:prstGeom>
          <a:noFill/>
          <a:ln>
            <a:noFill/>
          </a:ln>
        </p:spPr>
        <p:txBody>
          <a:bodyPr lIns="91424" tIns="91424" rIns="91424" bIns="91424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22859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4571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68578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91438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11429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137157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160016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182876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11959032" y="13081000"/>
            <a:ext cx="453237" cy="469900"/>
          </a:xfrm>
          <a:prstGeom prst="rect">
            <a:avLst/>
          </a:prstGeom>
          <a:noFill/>
          <a:ln>
            <a:noFill/>
          </a:ln>
        </p:spPr>
        <p:txBody>
          <a:bodyPr lIns="50799" tIns="50799" rIns="50799" bIns="50799" anchor="t" anchorCtr="0">
            <a:noAutofit/>
          </a:bodyPr>
          <a:lstStyle/>
          <a:p>
            <a:pPr algn="ctr">
              <a:buClr>
                <a:srgbClr val="000000"/>
              </a:buClr>
              <a:buSzPct val="25000"/>
            </a:pPr>
            <a:fld id="{00000000-1234-1234-1234-123412341234}" type="slidenum">
              <a:rPr lang="en-US" sz="2400" smtClean="0">
                <a:latin typeface="Helvetica Neue"/>
                <a:ea typeface="Helvetica Neue"/>
                <a:cs typeface="Helvetica Neue"/>
                <a:sym typeface="Helvetica Neue"/>
              </a:rPr>
              <a:pPr algn="ctr">
                <a:buClr>
                  <a:srgbClr val="000000"/>
                </a:buClr>
                <a:buSzPct val="25000"/>
              </a:pPr>
              <a:t>‹#›</a:t>
            </a:fld>
            <a:endParaRPr lang="en-US"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Bullets &amp; Photo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idx="2"/>
          </p:nvPr>
        </p:nvSpPr>
        <p:spPr>
          <a:xfrm>
            <a:off x="13169903" y="3238500"/>
            <a:ext cx="9525000" cy="9207500"/>
          </a:xfrm>
          <a:prstGeom prst="rect">
            <a:avLst/>
          </a:prstGeom>
          <a:noFill/>
          <a:ln>
            <a:noFill/>
          </a:ln>
        </p:spPr>
        <p:txBody>
          <a:bodyPr lIns="91424" tIns="91424" rIns="91424" bIns="91424" anchor="t" anchorCtr="0"/>
          <a:lstStyle>
            <a:lvl1pPr marL="634986" marR="0" lvl="0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269972" marR="0" lvl="1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904958" marR="0" lvl="2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539944" marR="0" lvl="3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3174930" marR="0" lvl="4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3809916" marR="0" lvl="5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444902" marR="0" lvl="6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5079888" marR="0" lvl="7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714874" marR="0" lvl="8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1689103" y="952500"/>
            <a:ext cx="21005800" cy="2286000"/>
          </a:xfrm>
          <a:prstGeom prst="rect">
            <a:avLst/>
          </a:prstGeom>
          <a:noFill/>
          <a:ln>
            <a:noFill/>
          </a:ln>
        </p:spPr>
        <p:txBody>
          <a:bodyPr lIns="91424" tIns="91424" rIns="91424" bIns="91424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22859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4571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68578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91438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11429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137157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160016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182876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1689101" y="3238500"/>
            <a:ext cx="10007600" cy="9207500"/>
          </a:xfrm>
          <a:prstGeom prst="rect">
            <a:avLst/>
          </a:prstGeom>
          <a:noFill/>
          <a:ln>
            <a:noFill/>
          </a:ln>
        </p:spPr>
        <p:txBody>
          <a:bodyPr lIns="91424" tIns="91424" rIns="91424" bIns="91424" anchor="ctr" anchorCtr="0"/>
          <a:lstStyle>
            <a:lvl1pPr marL="558788" marR="0" lvl="0" indent="-344481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4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117575" marR="0" lvl="1" indent="-344481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4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676363" marR="0" lvl="2" indent="-344481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4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235151" marR="0" lvl="3" indent="-344481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4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793939" marR="0" lvl="4" indent="-344481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4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3809916" marR="0" lvl="5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444902" marR="0" lvl="6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5079888" marR="0" lvl="7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714874" marR="0" lvl="8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11959032" y="13081000"/>
            <a:ext cx="453237" cy="469900"/>
          </a:xfrm>
          <a:prstGeom prst="rect">
            <a:avLst/>
          </a:prstGeom>
          <a:noFill/>
          <a:ln>
            <a:noFill/>
          </a:ln>
        </p:spPr>
        <p:txBody>
          <a:bodyPr lIns="50799" tIns="50799" rIns="50799" bIns="50799" anchor="t" anchorCtr="0">
            <a:noAutofit/>
          </a:bodyPr>
          <a:lstStyle/>
          <a:p>
            <a:pPr algn="ctr">
              <a:buClr>
                <a:srgbClr val="000000"/>
              </a:buClr>
              <a:buSzPct val="25000"/>
            </a:pPr>
            <a:fld id="{00000000-1234-1234-1234-123412341234}" type="slidenum">
              <a:rPr lang="en-US" sz="2400" smtClean="0">
                <a:latin typeface="Helvetica Neue"/>
                <a:ea typeface="Helvetica Neue"/>
                <a:cs typeface="Helvetica Neue"/>
                <a:sym typeface="Helvetica Neue"/>
              </a:rPr>
              <a:pPr algn="ctr">
                <a:buClr>
                  <a:srgbClr val="000000"/>
                </a:buClr>
                <a:buSzPct val="25000"/>
              </a:pPr>
              <a:t>‹#›</a:t>
            </a:fld>
            <a:endParaRPr lang="en-US"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ulle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1689103" y="1778000"/>
            <a:ext cx="21005800" cy="10147300"/>
          </a:xfrm>
          <a:prstGeom prst="rect">
            <a:avLst/>
          </a:prstGeom>
          <a:noFill/>
          <a:ln>
            <a:noFill/>
          </a:ln>
        </p:spPr>
        <p:txBody>
          <a:bodyPr lIns="91424" tIns="91424" rIns="91424" bIns="91424" anchor="ctr" anchorCtr="0"/>
          <a:lstStyle>
            <a:lvl1pPr marL="634986" marR="0" lvl="0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269972" marR="0" lvl="1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904958" marR="0" lvl="2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539944" marR="0" lvl="3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3174930" marR="0" lvl="4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3809916" marR="0" lvl="5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444902" marR="0" lvl="6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5079888" marR="0" lvl="7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714874" marR="0" lvl="8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11959032" y="13081000"/>
            <a:ext cx="453237" cy="469900"/>
          </a:xfrm>
          <a:prstGeom prst="rect">
            <a:avLst/>
          </a:prstGeom>
          <a:noFill/>
          <a:ln>
            <a:noFill/>
          </a:ln>
        </p:spPr>
        <p:txBody>
          <a:bodyPr lIns="50799" tIns="50799" rIns="50799" bIns="50799" anchor="t" anchorCtr="0">
            <a:noAutofit/>
          </a:bodyPr>
          <a:lstStyle/>
          <a:p>
            <a:pPr algn="ctr">
              <a:buClr>
                <a:srgbClr val="000000"/>
              </a:buClr>
              <a:buSzPct val="25000"/>
            </a:pPr>
            <a:fld id="{00000000-1234-1234-1234-123412341234}" type="slidenum">
              <a:rPr lang="en-US" sz="2400" smtClean="0">
                <a:latin typeface="Helvetica Neue"/>
                <a:ea typeface="Helvetica Neue"/>
                <a:cs typeface="Helvetica Neue"/>
                <a:sym typeface="Helvetica Neue"/>
              </a:rPr>
              <a:pPr algn="ctr">
                <a:buClr>
                  <a:srgbClr val="000000"/>
                </a:buClr>
                <a:buSzPct val="25000"/>
              </a:pPr>
              <a:t>‹#›</a:t>
            </a:fld>
            <a:endParaRPr lang="en-US"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hoto - 3 Up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pic" idx="2"/>
          </p:nvPr>
        </p:nvSpPr>
        <p:spPr>
          <a:xfrm>
            <a:off x="15760703" y="7048500"/>
            <a:ext cx="7404099" cy="5549900"/>
          </a:xfrm>
          <a:prstGeom prst="rect">
            <a:avLst/>
          </a:prstGeom>
          <a:noFill/>
          <a:ln>
            <a:noFill/>
          </a:ln>
        </p:spPr>
        <p:txBody>
          <a:bodyPr lIns="91424" tIns="91424" rIns="91424" bIns="91424" anchor="t" anchorCtr="0"/>
          <a:lstStyle>
            <a:lvl1pPr marL="634986" marR="0" lvl="0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269972" marR="0" lvl="1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904958" marR="0" lvl="2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539944" marR="0" lvl="3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3174930" marR="0" lvl="4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3809916" marR="0" lvl="5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444902" marR="0" lvl="6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5079888" marR="0" lvl="7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714874" marR="0" lvl="8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47" name="Shape 47"/>
          <p:cNvSpPr>
            <a:spLocks noGrp="1"/>
          </p:cNvSpPr>
          <p:nvPr>
            <p:ph type="pic" idx="3"/>
          </p:nvPr>
        </p:nvSpPr>
        <p:spPr>
          <a:xfrm>
            <a:off x="15760703" y="1130300"/>
            <a:ext cx="7404099" cy="5549900"/>
          </a:xfrm>
          <a:prstGeom prst="rect">
            <a:avLst/>
          </a:prstGeom>
          <a:noFill/>
          <a:ln>
            <a:noFill/>
          </a:ln>
        </p:spPr>
        <p:txBody>
          <a:bodyPr lIns="91424" tIns="91424" rIns="91424" bIns="91424" anchor="t" anchorCtr="0"/>
          <a:lstStyle>
            <a:lvl1pPr marL="634986" marR="0" lvl="0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269972" marR="0" lvl="1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904958" marR="0" lvl="2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539944" marR="0" lvl="3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3174930" marR="0" lvl="4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3809916" marR="0" lvl="5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444902" marR="0" lvl="6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5079888" marR="0" lvl="7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714874" marR="0" lvl="8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48" name="Shape 48"/>
          <p:cNvSpPr>
            <a:spLocks noGrp="1"/>
          </p:cNvSpPr>
          <p:nvPr>
            <p:ph type="pic" idx="4"/>
          </p:nvPr>
        </p:nvSpPr>
        <p:spPr>
          <a:xfrm>
            <a:off x="1206501" y="1130300"/>
            <a:ext cx="14173200" cy="11468100"/>
          </a:xfrm>
          <a:prstGeom prst="rect">
            <a:avLst/>
          </a:prstGeom>
          <a:noFill/>
          <a:ln>
            <a:noFill/>
          </a:ln>
        </p:spPr>
        <p:txBody>
          <a:bodyPr lIns="91424" tIns="91424" rIns="91424" bIns="91424" anchor="t" anchorCtr="0"/>
          <a:lstStyle>
            <a:lvl1pPr marL="634986" marR="0" lvl="0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269972" marR="0" lvl="1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904958" marR="0" lvl="2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539944" marR="0" lvl="3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3174930" marR="0" lvl="4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3809916" marR="0" lvl="5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444902" marR="0" lvl="6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5079888" marR="0" lvl="7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714874" marR="0" lvl="8" indent="-38734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11959032" y="13081000"/>
            <a:ext cx="453237" cy="469900"/>
          </a:xfrm>
          <a:prstGeom prst="rect">
            <a:avLst/>
          </a:prstGeom>
          <a:noFill/>
          <a:ln>
            <a:noFill/>
          </a:ln>
        </p:spPr>
        <p:txBody>
          <a:bodyPr lIns="50799" tIns="50799" rIns="50799" bIns="50799" anchor="t" anchorCtr="0">
            <a:noAutofit/>
          </a:bodyPr>
          <a:lstStyle/>
          <a:p>
            <a:pPr algn="ctr">
              <a:buClr>
                <a:srgbClr val="000000"/>
              </a:buClr>
              <a:buSzPct val="25000"/>
            </a:pPr>
            <a:fld id="{00000000-1234-1234-1234-123412341234}" type="slidenum">
              <a:rPr lang="en-US" sz="2400" smtClean="0">
                <a:latin typeface="Helvetica Neue"/>
                <a:ea typeface="Helvetica Neue"/>
                <a:cs typeface="Helvetica Neue"/>
                <a:sym typeface="Helvetica Neue"/>
              </a:rPr>
              <a:pPr algn="ctr">
                <a:buClr>
                  <a:srgbClr val="000000"/>
                </a:buClr>
                <a:buSzPct val="25000"/>
              </a:pPr>
              <a:t>‹#›</a:t>
            </a:fld>
            <a:endParaRPr lang="en-US"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689103" y="952500"/>
            <a:ext cx="21005800" cy="2286000"/>
          </a:xfrm>
          <a:prstGeom prst="rect">
            <a:avLst/>
          </a:prstGeom>
          <a:noFill/>
          <a:ln>
            <a:noFill/>
          </a:ln>
        </p:spPr>
        <p:txBody>
          <a:bodyPr lIns="91424" tIns="91424" rIns="91424" bIns="91424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685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914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1143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1371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160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1828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689103" y="3238500"/>
            <a:ext cx="21005800" cy="9207500"/>
          </a:xfrm>
          <a:prstGeom prst="rect">
            <a:avLst/>
          </a:prstGeom>
          <a:noFill/>
          <a:ln>
            <a:noFill/>
          </a:ln>
        </p:spPr>
        <p:txBody>
          <a:bodyPr lIns="91424" tIns="91424" rIns="91424" bIns="91424" anchor="ctr" anchorCtr="0"/>
          <a:lstStyle>
            <a:lvl1pPr marL="635000" marR="0" lvl="0" indent="-3873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270000" marR="0" lvl="1" indent="-3873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905000" marR="0" lvl="2" indent="-3873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540000" marR="0" lvl="3" indent="-3873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3175000" marR="0" lvl="4" indent="-3873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3810000" marR="0" lvl="5" indent="-3873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445000" marR="0" lvl="6" indent="-3873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5080000" marR="0" lvl="7" indent="-3873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715000" marR="0" lvl="8" indent="-3873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11959032" y="13081000"/>
            <a:ext cx="453237" cy="469900"/>
          </a:xfrm>
          <a:prstGeom prst="rect">
            <a:avLst/>
          </a:prstGeom>
          <a:noFill/>
          <a:ln>
            <a:noFill/>
          </a:ln>
        </p:spPr>
        <p:txBody>
          <a:bodyPr lIns="50799" tIns="50799" rIns="50799" bIns="50799" anchor="t" anchorCtr="0">
            <a:noAutofit/>
          </a:bodyPr>
          <a:lstStyle/>
          <a:p>
            <a:pPr algn="ctr">
              <a:buClr>
                <a:srgbClr val="000000"/>
              </a:buClr>
              <a:buSzPct val="25000"/>
            </a:pPr>
            <a:fld id="{00000000-1234-1234-1234-123412341234}" type="slidenum">
              <a:rPr lang="en-US" sz="2400" smtClean="0">
                <a:latin typeface="Helvetica Neue"/>
                <a:ea typeface="Helvetica Neue"/>
                <a:cs typeface="Helvetica Neue"/>
                <a:sym typeface="Helvetica Neue"/>
              </a:rPr>
              <a:pPr algn="ctr">
                <a:buClr>
                  <a:srgbClr val="000000"/>
                </a:buClr>
                <a:buSzPct val="25000"/>
              </a:pPr>
              <a:t>‹#›</a:t>
            </a:fld>
            <a:endParaRPr lang="en-US"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://www.centrocommunity.org/entrepreneurship-suite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Shape 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63640" y="4150069"/>
            <a:ext cx="12056721" cy="3667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mulator Screen Shot Jan 9, 2017, 11.05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28338" y="0"/>
            <a:ext cx="7727324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956029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mulator Screen Shot Jan 9, 2017, 11.05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28338" y="0"/>
            <a:ext cx="7727324" cy="13716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8607778" y="3104440"/>
            <a:ext cx="7196665" cy="846667"/>
          </a:xfrm>
          <a:prstGeom prst="roundRect">
            <a:avLst>
              <a:gd name="adj" fmla="val 6562"/>
            </a:avLst>
          </a:prstGeom>
          <a:noFill/>
          <a:ln w="76200" cmpd="sng">
            <a:solidFill>
              <a:srgbClr val="E4772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 cmpd="sng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5279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mulator Screen Shot Jan 9, 2017, 11.05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28338" y="0"/>
            <a:ext cx="7727324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9205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mulator Screen Shot Jan 9, 2017, 11.05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28338" y="0"/>
            <a:ext cx="7727324" cy="13716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8664222" y="3838220"/>
            <a:ext cx="3443111" cy="3499557"/>
          </a:xfrm>
          <a:prstGeom prst="roundRect">
            <a:avLst>
              <a:gd name="adj" fmla="val 6562"/>
            </a:avLst>
          </a:prstGeom>
          <a:noFill/>
          <a:ln w="76200" cmpd="sng">
            <a:solidFill>
              <a:srgbClr val="E4772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 cmpd="sng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66621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mulator Screen Shot Jan 9, 2017, 11.05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28338" y="0"/>
            <a:ext cx="7727324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287433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mulator Screen Shot Jan 9, 2017, 11.05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28338" y="0"/>
            <a:ext cx="7727324" cy="13716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8664222" y="3838220"/>
            <a:ext cx="3443111" cy="3499557"/>
          </a:xfrm>
          <a:prstGeom prst="roundRect">
            <a:avLst>
              <a:gd name="adj" fmla="val 6562"/>
            </a:avLst>
          </a:prstGeom>
          <a:noFill/>
          <a:ln w="76200" cmpd="sng">
            <a:solidFill>
              <a:srgbClr val="E4772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 cmpd="sng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92060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mulator Screen Shot Jan 9, 2017, 11.06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28338" y="0"/>
            <a:ext cx="7727324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87144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mulator Screen Shot Jan 9, 2017, 11.06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28338" y="0"/>
            <a:ext cx="7727324" cy="13716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2276667" y="3838218"/>
            <a:ext cx="3443111" cy="3499557"/>
          </a:xfrm>
          <a:prstGeom prst="roundRect">
            <a:avLst>
              <a:gd name="adj" fmla="val 6562"/>
            </a:avLst>
          </a:prstGeom>
          <a:noFill/>
          <a:ln w="76200" cmpd="sng">
            <a:solidFill>
              <a:srgbClr val="E4772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 cmpd="sng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82997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mulator Screen Shot Jan 9, 2017, 11.07.2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28338" y="0"/>
            <a:ext cx="7727324" cy="13716000"/>
          </a:xfrm>
          <a:prstGeom prst="rect">
            <a:avLst/>
          </a:prstGeom>
        </p:spPr>
      </p:pic>
      <p:pic>
        <p:nvPicPr>
          <p:cNvPr id="3" name="Picture 2" descr="Simulator Screen Shot Jan 9, 2017, 11.09.34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4362" b="58231"/>
          <a:stretch/>
        </p:blipFill>
        <p:spPr>
          <a:xfrm>
            <a:off x="8328338" y="4713110"/>
            <a:ext cx="7727324" cy="101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339167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mulator Screen Shot Jan 9, 2017, 11.07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28338" y="0"/>
            <a:ext cx="7727324" cy="13716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0357555" y="3019773"/>
            <a:ext cx="3640668" cy="1128895"/>
          </a:xfrm>
          <a:prstGeom prst="roundRect">
            <a:avLst>
              <a:gd name="adj" fmla="val 6562"/>
            </a:avLst>
          </a:prstGeom>
          <a:noFill/>
          <a:ln w="76200" cmpd="sng">
            <a:solidFill>
              <a:srgbClr val="E4772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 cmpd="sng">
                <a:solidFill>
                  <a:schemeClr val="tx1"/>
                </a:solidFill>
              </a:ln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1977510" y="4639728"/>
            <a:ext cx="2105379" cy="1089384"/>
          </a:xfrm>
          <a:prstGeom prst="roundRect">
            <a:avLst>
              <a:gd name="adj" fmla="val 6562"/>
            </a:avLst>
          </a:prstGeom>
          <a:noFill/>
          <a:ln w="76200" cmpd="sng">
            <a:solidFill>
              <a:srgbClr val="E4772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 cmpd="sng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637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Shape 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63640" y="4150069"/>
            <a:ext cx="12056721" cy="366747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hape 69"/>
          <p:cNvSpPr/>
          <p:nvPr/>
        </p:nvSpPr>
        <p:spPr>
          <a:xfrm>
            <a:off x="1727608" y="7253100"/>
            <a:ext cx="20928784" cy="4586116"/>
          </a:xfrm>
          <a:prstGeom prst="rect">
            <a:avLst/>
          </a:prstGeom>
          <a:noFill/>
          <a:ln>
            <a:noFill/>
          </a:ln>
        </p:spPr>
        <p:txBody>
          <a:bodyPr lIns="50799" tIns="50799" rIns="50799" bIns="50799" anchor="ctr" anchorCtr="0">
            <a:noAutofit/>
          </a:bodyPr>
          <a:lstStyle/>
          <a:p>
            <a:pPr algn="ctr">
              <a:buClr>
                <a:srgbClr val="000000"/>
              </a:buClr>
              <a:buSzPct val="25000"/>
            </a:pPr>
            <a:r>
              <a:rPr lang="en-US" sz="6000" i="1" dirty="0" smtClean="0">
                <a:latin typeface="Helvetica Neue"/>
                <a:ea typeface="Helvetica Neue"/>
                <a:cs typeface="Helvetica Neue"/>
                <a:sym typeface="Helvetica Neue"/>
              </a:rPr>
              <a:t>Leveraging technology to </a:t>
            </a:r>
            <a:r>
              <a:rPr lang="en-US" sz="6000" i="1" dirty="0">
                <a:latin typeface="Helvetica Neue"/>
                <a:ea typeface="Helvetica Neue"/>
                <a:cs typeface="Helvetica Neue"/>
                <a:sym typeface="Helvetica Neue"/>
              </a:rPr>
              <a:t>provide entrepreneurship education, financial literacy and access to </a:t>
            </a:r>
            <a:r>
              <a:rPr lang="en-US" sz="6000" i="1" dirty="0" smtClean="0">
                <a:latin typeface="Helvetica Neue"/>
                <a:ea typeface="Helvetica Neue"/>
                <a:cs typeface="Helvetica Neue"/>
                <a:sym typeface="Helvetica Neue"/>
              </a:rPr>
              <a:t>capital.</a:t>
            </a:r>
            <a:endParaRPr lang="en-US" sz="6000" i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311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mulator Screen Shot Jan 9, 2017, 11.07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28338" y="0"/>
            <a:ext cx="7727324" cy="13716000"/>
          </a:xfrm>
          <a:prstGeom prst="rect">
            <a:avLst/>
          </a:prstGeom>
        </p:spPr>
      </p:pic>
      <p:pic>
        <p:nvPicPr>
          <p:cNvPr id="3" name="Picture 2" descr="Simulator Screen Shot Jan 9, 2017, 11.09.34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4362" b="58231"/>
          <a:stretch/>
        </p:blipFill>
        <p:spPr>
          <a:xfrm>
            <a:off x="8328338" y="4713110"/>
            <a:ext cx="7727324" cy="101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496743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mulator Screen Shot Jan 9, 2017, 11.07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28338" y="0"/>
            <a:ext cx="7727324" cy="13716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0357555" y="3019773"/>
            <a:ext cx="3640668" cy="1128895"/>
          </a:xfrm>
          <a:prstGeom prst="roundRect">
            <a:avLst>
              <a:gd name="adj" fmla="val 6562"/>
            </a:avLst>
          </a:prstGeom>
          <a:noFill/>
          <a:ln w="76200" cmpd="sng">
            <a:solidFill>
              <a:srgbClr val="E4772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 cmpd="sng">
                <a:solidFill>
                  <a:schemeClr val="tx1"/>
                </a:solidFill>
              </a:ln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0312412" y="4639728"/>
            <a:ext cx="2105379" cy="1089384"/>
          </a:xfrm>
          <a:prstGeom prst="roundRect">
            <a:avLst>
              <a:gd name="adj" fmla="val 6562"/>
            </a:avLst>
          </a:prstGeom>
          <a:noFill/>
          <a:ln w="76200" cmpd="sng">
            <a:solidFill>
              <a:srgbClr val="E4772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 cmpd="sng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16596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mulator Screen Shot Jan 9, 2017, 11.07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28338" y="0"/>
            <a:ext cx="7727324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87807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imulator Screen Shot Jan 9, 2017, 10.24.5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28338" y="0"/>
            <a:ext cx="7727324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97039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imulator Screen Shot Jan 9, 2017, 10.24.5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28338" y="0"/>
            <a:ext cx="7727324" cy="13716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29778" y="2850441"/>
            <a:ext cx="11684000" cy="1086555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20178" y="0"/>
            <a:ext cx="11684000" cy="1354666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8328338" y="1354666"/>
            <a:ext cx="7727324" cy="1495775"/>
          </a:xfrm>
          <a:prstGeom prst="roundRect">
            <a:avLst>
              <a:gd name="adj" fmla="val 6562"/>
            </a:avLst>
          </a:prstGeom>
          <a:noFill/>
          <a:ln w="76200" cmpd="sng">
            <a:solidFill>
              <a:srgbClr val="E4772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 cmpd="sng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01584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mulator Screen Shot Jan 9, 2017, 11.26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28338" y="0"/>
            <a:ext cx="7727324" cy="13716000"/>
          </a:xfrm>
          <a:prstGeom prst="rect">
            <a:avLst/>
          </a:prstGeom>
        </p:spPr>
      </p:pic>
      <p:pic>
        <p:nvPicPr>
          <p:cNvPr id="3" name="Picture 2" descr="Simulator Screen Shot Jan 9, 2017, 11.26.42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5885"/>
          <a:stretch/>
        </p:blipFill>
        <p:spPr>
          <a:xfrm>
            <a:off x="8328338" y="0"/>
            <a:ext cx="7727324" cy="742244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636000" y="10526889"/>
            <a:ext cx="7055556" cy="2906889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02791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7400" y="1968500"/>
            <a:ext cx="7569200" cy="9804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24955" y="1955800"/>
            <a:ext cx="7594600" cy="9817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256" y="1968500"/>
            <a:ext cx="7594600" cy="981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031217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4674" y="1955800"/>
            <a:ext cx="12687300" cy="9804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814" y="1955800"/>
            <a:ext cx="7594600" cy="981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51047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imulator Screen Shot Jan 9, 2017, 10.24.5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28338" y="0"/>
            <a:ext cx="7727324" cy="13716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29778" y="1"/>
            <a:ext cx="11684000" cy="1058333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372578" y="12344395"/>
            <a:ext cx="11684000" cy="137160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8328338" y="10583332"/>
            <a:ext cx="7727324" cy="1761063"/>
          </a:xfrm>
          <a:prstGeom prst="roundRect">
            <a:avLst>
              <a:gd name="adj" fmla="val 6562"/>
            </a:avLst>
          </a:prstGeom>
          <a:noFill/>
          <a:ln w="76200" cmpd="sng">
            <a:solidFill>
              <a:srgbClr val="E4772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 cmpd="sng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52451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mulator Screen Shot Jan 9, 2017, 11.29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28338" y="0"/>
            <a:ext cx="7727324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7968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71352" y="-4955671"/>
            <a:ext cx="34635769" cy="2597682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36698117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Shape 169"/>
          <p:cNvPicPr preferRelativeResize="0"/>
          <p:nvPr/>
        </p:nvPicPr>
        <p:blipFill rotWithShape="1">
          <a:blip r:embed="rId3">
            <a:alphaModFix amt="76685"/>
          </a:blip>
          <a:srcRect/>
          <a:stretch/>
        </p:blipFill>
        <p:spPr>
          <a:xfrm>
            <a:off x="417910" y="32719"/>
            <a:ext cx="23705142" cy="13683281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Shape 170"/>
          <p:cNvSpPr/>
          <p:nvPr/>
        </p:nvSpPr>
        <p:spPr>
          <a:xfrm>
            <a:off x="17726928" y="7544350"/>
            <a:ext cx="6367901" cy="2410916"/>
          </a:xfrm>
          <a:prstGeom prst="rect">
            <a:avLst/>
          </a:prstGeom>
          <a:noFill/>
          <a:ln>
            <a:noFill/>
          </a:ln>
          <a:effectLst>
            <a:outerShdw blurRad="38100" dist="25400" dir="5400000" rotWithShape="0">
              <a:srgbClr val="000000">
                <a:alpha val="49803"/>
              </a:srgbClr>
            </a:outerShdw>
          </a:effectLst>
        </p:spPr>
        <p:txBody>
          <a:bodyPr lIns="50799" tIns="50799" rIns="50799" bIns="50799" anchor="ctr" anchorCtr="0">
            <a:noAutofit/>
          </a:bodyPr>
          <a:lstStyle/>
          <a:p>
            <a:pPr algn="ctr">
              <a:buClr>
                <a:srgbClr val="EB8B3D"/>
              </a:buClr>
              <a:buSzPct val="25000"/>
            </a:pPr>
            <a:r>
              <a:rPr lang="en-US" sz="5000" b="1" dirty="0" smtClean="0">
                <a:solidFill>
                  <a:srgbClr val="EB8B3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13% </a:t>
            </a:r>
            <a:r>
              <a:rPr lang="en-US" sz="5000" b="1" dirty="0">
                <a:solidFill>
                  <a:srgbClr val="EB8B3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</a:t>
            </a:r>
          </a:p>
          <a:p>
            <a:pPr algn="ctr">
              <a:buClr>
                <a:srgbClr val="EB8B3D"/>
              </a:buClr>
              <a:buSzPct val="25000"/>
            </a:pPr>
            <a:r>
              <a:rPr lang="en-US" sz="5000" b="1" dirty="0">
                <a:solidFill>
                  <a:srgbClr val="EB8B3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Latin America &amp; Caribbean</a:t>
            </a:r>
          </a:p>
        </p:txBody>
      </p:sp>
      <p:sp>
        <p:nvSpPr>
          <p:cNvPr id="171" name="Shape 171"/>
          <p:cNvSpPr/>
          <p:nvPr/>
        </p:nvSpPr>
        <p:spPr>
          <a:xfrm>
            <a:off x="1130041" y="8266955"/>
            <a:ext cx="5518163" cy="2387602"/>
          </a:xfrm>
          <a:prstGeom prst="rect">
            <a:avLst/>
          </a:prstGeom>
          <a:noFill/>
          <a:ln>
            <a:noFill/>
          </a:ln>
          <a:effectLst>
            <a:outerShdw blurRad="38100" dist="25400" dir="5400000" rotWithShape="0">
              <a:srgbClr val="000000">
                <a:alpha val="49803"/>
              </a:srgbClr>
            </a:outerShdw>
          </a:effectLst>
        </p:spPr>
        <p:txBody>
          <a:bodyPr lIns="50799" tIns="50799" rIns="50799" bIns="50799" anchor="ctr" anchorCtr="0">
            <a:noAutofit/>
          </a:bodyPr>
          <a:lstStyle/>
          <a:p>
            <a:pPr algn="ctr">
              <a:buClr>
                <a:srgbClr val="EB8B3D"/>
              </a:buClr>
              <a:buSzPct val="25000"/>
            </a:pPr>
            <a:r>
              <a:rPr lang="en-US" sz="5000" b="1" dirty="0" smtClean="0">
                <a:solidFill>
                  <a:srgbClr val="EB8B3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12% </a:t>
            </a:r>
            <a:r>
              <a:rPr lang="en-US" sz="5000" b="1" dirty="0">
                <a:solidFill>
                  <a:srgbClr val="EB8B3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Africa, The Middle East and India</a:t>
            </a:r>
          </a:p>
        </p:txBody>
      </p:sp>
      <p:sp>
        <p:nvSpPr>
          <p:cNvPr id="172" name="Shape 172"/>
          <p:cNvSpPr/>
          <p:nvPr/>
        </p:nvSpPr>
        <p:spPr>
          <a:xfrm>
            <a:off x="3015731" y="4021077"/>
            <a:ext cx="4526880" cy="872034"/>
          </a:xfrm>
          <a:prstGeom prst="rect">
            <a:avLst/>
          </a:prstGeom>
          <a:noFill/>
          <a:ln>
            <a:noFill/>
          </a:ln>
          <a:effectLst>
            <a:outerShdw blurRad="38100" dist="25400" dir="5400000" rotWithShape="0">
              <a:srgbClr val="000000">
                <a:alpha val="49803"/>
              </a:srgbClr>
            </a:outerShdw>
          </a:effectLst>
        </p:spPr>
        <p:txBody>
          <a:bodyPr lIns="50799" tIns="50799" rIns="50799" bIns="50799" anchor="ctr" anchorCtr="0">
            <a:noAutofit/>
          </a:bodyPr>
          <a:lstStyle/>
          <a:p>
            <a:pPr algn="ctr">
              <a:buClr>
                <a:srgbClr val="EB8B3D"/>
              </a:buClr>
              <a:buSzPct val="25000"/>
            </a:pPr>
            <a:r>
              <a:rPr lang="en-US" sz="5000" b="1" dirty="0">
                <a:solidFill>
                  <a:srgbClr val="EB8B3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13% in Europe</a:t>
            </a:r>
          </a:p>
        </p:txBody>
      </p:sp>
      <p:sp>
        <p:nvSpPr>
          <p:cNvPr id="173" name="Shape 173"/>
          <p:cNvSpPr/>
          <p:nvPr/>
        </p:nvSpPr>
        <p:spPr>
          <a:xfrm>
            <a:off x="7186943" y="7180403"/>
            <a:ext cx="5491027" cy="863602"/>
          </a:xfrm>
          <a:prstGeom prst="rect">
            <a:avLst/>
          </a:prstGeom>
          <a:noFill/>
          <a:ln>
            <a:noFill/>
          </a:ln>
          <a:effectLst>
            <a:outerShdw blurRad="38100" dist="25400" dir="5400000" rotWithShape="0">
              <a:srgbClr val="000000">
                <a:alpha val="49803"/>
              </a:srgbClr>
            </a:outerShdw>
          </a:effectLst>
        </p:spPr>
        <p:txBody>
          <a:bodyPr lIns="50799" tIns="50799" rIns="50799" bIns="50799" anchor="ctr" anchorCtr="0">
            <a:noAutofit/>
          </a:bodyPr>
          <a:lstStyle/>
          <a:p>
            <a:pPr algn="ctr">
              <a:buClr>
                <a:srgbClr val="EB8B3D"/>
              </a:buClr>
              <a:buSzPct val="25000"/>
            </a:pPr>
            <a:r>
              <a:rPr lang="en-US" sz="5000" b="1" dirty="0">
                <a:solidFill>
                  <a:srgbClr val="EB8B3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8% in Asia Pacific</a:t>
            </a:r>
          </a:p>
        </p:txBody>
      </p:sp>
      <p:sp>
        <p:nvSpPr>
          <p:cNvPr id="174" name="Shape 174"/>
          <p:cNvSpPr/>
          <p:nvPr/>
        </p:nvSpPr>
        <p:spPr>
          <a:xfrm>
            <a:off x="15274277" y="3794741"/>
            <a:ext cx="7015229" cy="872034"/>
          </a:xfrm>
          <a:prstGeom prst="rect">
            <a:avLst/>
          </a:prstGeom>
          <a:noFill/>
          <a:ln>
            <a:noFill/>
          </a:ln>
          <a:effectLst>
            <a:outerShdw blurRad="38100" dist="25400" dir="5400000" rotWithShape="0">
              <a:srgbClr val="000000">
                <a:alpha val="49803"/>
              </a:srgbClr>
            </a:outerShdw>
          </a:effectLst>
        </p:spPr>
        <p:txBody>
          <a:bodyPr lIns="50799" tIns="50799" rIns="50799" bIns="50799" anchor="ctr" anchorCtr="0">
            <a:noAutofit/>
          </a:bodyPr>
          <a:lstStyle/>
          <a:p>
            <a:pPr algn="ctr">
              <a:buClr>
                <a:srgbClr val="EB8B3D"/>
              </a:buClr>
              <a:buSzPct val="25000"/>
            </a:pPr>
            <a:r>
              <a:rPr lang="en-US" sz="5000" b="1" dirty="0" smtClean="0">
                <a:solidFill>
                  <a:srgbClr val="EB8B3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54% </a:t>
            </a:r>
            <a:r>
              <a:rPr lang="en-US" sz="5000" b="1" dirty="0">
                <a:solidFill>
                  <a:srgbClr val="EB8B3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US and Canada</a:t>
            </a:r>
          </a:p>
        </p:txBody>
      </p:sp>
      <p:sp>
        <p:nvSpPr>
          <p:cNvPr id="175" name="Shape 175"/>
          <p:cNvSpPr/>
          <p:nvPr/>
        </p:nvSpPr>
        <p:spPr>
          <a:xfrm>
            <a:off x="2" y="-19443"/>
            <a:ext cx="24383997" cy="1357314"/>
          </a:xfrm>
          <a:prstGeom prst="rect">
            <a:avLst/>
          </a:prstGeom>
          <a:solidFill>
            <a:srgbClr val="90B432">
              <a:alpha val="69803"/>
            </a:srgbClr>
          </a:solidFill>
          <a:ln>
            <a:noFill/>
          </a:ln>
        </p:spPr>
        <p:txBody>
          <a:bodyPr lIns="50799" tIns="50799" rIns="50799" bIns="50799" anchor="ctr" anchorCtr="0">
            <a:no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en-US" sz="8100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15,500+ </a:t>
            </a:r>
            <a:r>
              <a:rPr lang="en-US" sz="81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downloads in 144 countries</a:t>
            </a:r>
          </a:p>
        </p:txBody>
      </p:sp>
      <p:sp>
        <p:nvSpPr>
          <p:cNvPr id="176" name="Shape 176"/>
          <p:cNvSpPr/>
          <p:nvPr/>
        </p:nvSpPr>
        <p:spPr>
          <a:xfrm>
            <a:off x="2" y="12358686"/>
            <a:ext cx="24383998" cy="1357314"/>
          </a:xfrm>
          <a:prstGeom prst="rect">
            <a:avLst/>
          </a:prstGeom>
          <a:solidFill>
            <a:srgbClr val="90B432">
              <a:alpha val="69803"/>
            </a:srgbClr>
          </a:solidFill>
          <a:ln>
            <a:noFill/>
          </a:ln>
        </p:spPr>
        <p:txBody>
          <a:bodyPr lIns="50799" tIns="50799" rIns="50799" bIns="50799" anchor="ctr" anchorCtr="0">
            <a:no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en-US" sz="8100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1,700</a:t>
            </a:r>
            <a:r>
              <a:rPr lang="en-US" sz="81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+ completed business plans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Shape 1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45" y="-2502508"/>
            <a:ext cx="24384000" cy="16257984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-3159" y="6975067"/>
            <a:ext cx="24384003" cy="6737202"/>
          </a:xfrm>
          <a:prstGeom prst="rect">
            <a:avLst/>
          </a:prstGeom>
          <a:solidFill>
            <a:srgbClr val="90B432">
              <a:alpha val="69803"/>
            </a:srgbClr>
          </a:solidFill>
          <a:ln>
            <a:noFill/>
          </a:ln>
        </p:spPr>
        <p:txBody>
          <a:bodyPr lIns="50799" tIns="50799" rIns="50799" bIns="50799" anchor="ctr" anchorCtr="0">
            <a:noAutofit/>
          </a:bodyPr>
          <a:lstStyle/>
          <a:p>
            <a:pPr>
              <a:buClr>
                <a:srgbClr val="FFFFFF"/>
              </a:buClr>
              <a:buSzPct val="25000"/>
            </a:pPr>
            <a:r>
              <a:rPr lang="en-US" sz="8100" dirty="0" smtClean="0">
                <a:solidFill>
                  <a:srgbClr val="FFFFFF"/>
                </a:solidFill>
              </a:rPr>
              <a:t>82</a:t>
            </a:r>
            <a:r>
              <a:rPr lang="en-US" sz="8100" dirty="0">
                <a:solidFill>
                  <a:srgbClr val="FFFFFF"/>
                </a:solidFill>
              </a:rPr>
              <a:t>% Increased Business Revenue </a:t>
            </a:r>
          </a:p>
          <a:p>
            <a:pPr>
              <a:buClr>
                <a:srgbClr val="FFFFFF"/>
              </a:buClr>
              <a:buSzPct val="25000"/>
            </a:pPr>
            <a:r>
              <a:rPr lang="en-US" sz="8100" dirty="0">
                <a:solidFill>
                  <a:srgbClr val="FFFFFF"/>
                </a:solidFill>
              </a:rPr>
              <a:t>84% Reduced Expenses</a:t>
            </a:r>
          </a:p>
          <a:p>
            <a:pPr>
              <a:buClr>
                <a:srgbClr val="FFFFFF"/>
              </a:buClr>
              <a:buSzPct val="25000"/>
            </a:pPr>
            <a:r>
              <a:rPr lang="en-US" sz="8100" dirty="0">
                <a:solidFill>
                  <a:srgbClr val="FFFFFF"/>
                </a:solidFill>
              </a:rPr>
              <a:t>76% Increased Savings</a:t>
            </a:r>
          </a:p>
          <a:p>
            <a:pPr>
              <a:buClr>
                <a:srgbClr val="FFFFFF"/>
              </a:buClr>
              <a:buSzPct val="25000"/>
            </a:pPr>
            <a:r>
              <a:rPr lang="en-US" sz="8100" dirty="0">
                <a:solidFill>
                  <a:srgbClr val="FFFFFF"/>
                </a:solidFill>
              </a:rPr>
              <a:t>42% Created </a:t>
            </a:r>
            <a:r>
              <a:rPr lang="en-US" sz="8100" dirty="0" smtClean="0">
                <a:solidFill>
                  <a:srgbClr val="FFFFFF"/>
                </a:solidFill>
              </a:rPr>
              <a:t>Jobs</a:t>
            </a:r>
            <a:br>
              <a:rPr lang="en-US" sz="8100" dirty="0" smtClean="0">
                <a:solidFill>
                  <a:srgbClr val="FFFFFF"/>
                </a:solidFill>
              </a:rPr>
            </a:br>
            <a:r>
              <a:rPr lang="en-US" sz="8100" dirty="0" smtClean="0">
                <a:solidFill>
                  <a:srgbClr val="FFFFFF"/>
                </a:solidFill>
              </a:rPr>
              <a:t>16</a:t>
            </a:r>
            <a:r>
              <a:rPr lang="en-US" sz="8100" dirty="0">
                <a:solidFill>
                  <a:srgbClr val="FFFFFF"/>
                </a:solidFill>
              </a:rPr>
              <a:t>% Applied for a loan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Shape 1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93559" y="2563045"/>
            <a:ext cx="8094872" cy="10454182"/>
          </a:xfrm>
          <a:prstGeom prst="rect">
            <a:avLst/>
          </a:prstGeom>
          <a:noFill/>
          <a:ln w="1270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38" name="Shape 1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328737" y="2563045"/>
            <a:ext cx="8081315" cy="10454182"/>
          </a:xfrm>
          <a:prstGeom prst="rect">
            <a:avLst/>
          </a:prstGeom>
          <a:noFill/>
          <a:ln w="1270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39" name="Shape 1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92475" y="4089821"/>
            <a:ext cx="4160773" cy="7400630"/>
          </a:xfrm>
          <a:prstGeom prst="rect">
            <a:avLst/>
          </a:prstGeom>
          <a:noFill/>
          <a:ln w="1270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40" name="Shape 140"/>
          <p:cNvSpPr txBox="1">
            <a:spLocks noGrp="1"/>
          </p:cNvSpPr>
          <p:nvPr>
            <p:ph type="title"/>
          </p:nvPr>
        </p:nvSpPr>
        <p:spPr>
          <a:xfrm>
            <a:off x="1689103" y="330200"/>
            <a:ext cx="21005800" cy="2286000"/>
          </a:xfrm>
          <a:prstGeom prst="rect">
            <a:avLst/>
          </a:prstGeom>
          <a:noFill/>
          <a:ln>
            <a:noFill/>
          </a:ln>
        </p:spPr>
        <p:txBody>
          <a:bodyPr lIns="50799" tIns="50799" rIns="50799" bIns="50799" anchor="ctr" anchorCtr="0">
            <a:noAutofit/>
          </a:bodyPr>
          <a:lstStyle/>
          <a:p>
            <a:pPr>
              <a:buSzPct val="25000"/>
            </a:pPr>
            <a:r>
              <a:rPr lang="en-US" sz="9000" dirty="0"/>
              <a:t>Turnkey Curriculum &amp; Facilitator Guide</a:t>
            </a:r>
          </a:p>
        </p:txBody>
      </p:sp>
      <p:pic>
        <p:nvPicPr>
          <p:cNvPr id="141" name="Shape 14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328737" y="2587576"/>
            <a:ext cx="8039896" cy="10400604"/>
          </a:xfrm>
          <a:prstGeom prst="rect">
            <a:avLst/>
          </a:prstGeom>
          <a:noFill/>
          <a:ln w="1270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207257" cy="13716000"/>
          </a:xfrm>
        </p:spPr>
        <p:txBody>
          <a:bodyPr/>
          <a:lstStyle/>
          <a:p>
            <a:r>
              <a:rPr lang="en-US" sz="8800" dirty="0" smtClean="0"/>
              <a:t>Basic Entrepreneurship</a:t>
            </a:r>
            <a:br>
              <a:rPr lang="en-US" sz="8800" dirty="0" smtClean="0"/>
            </a:br>
            <a:r>
              <a:rPr lang="en-US" sz="8800" dirty="0" smtClean="0"/>
              <a:t>Education Suite</a:t>
            </a:r>
            <a:r>
              <a:rPr lang="en-US" sz="8800" i="1" dirty="0"/>
              <a:t/>
            </a:r>
            <a:br>
              <a:rPr lang="en-US" sz="8800" i="1" dirty="0"/>
            </a:br>
            <a:r>
              <a:rPr lang="en-US" sz="8800" i="1" dirty="0"/>
              <a:t/>
            </a:r>
            <a:br>
              <a:rPr lang="en-US" sz="8800" i="1" dirty="0"/>
            </a:br>
            <a:r>
              <a:rPr lang="en-US" sz="8800" i="1" dirty="0" smtClean="0"/>
              <a:t/>
            </a:r>
            <a:br>
              <a:rPr lang="en-US" sz="8800" i="1" dirty="0" smtClean="0"/>
            </a:br>
            <a:r>
              <a:rPr lang="en-US" sz="4800" i="1" dirty="0" smtClean="0"/>
              <a:t>Ready</a:t>
            </a:r>
            <a:r>
              <a:rPr lang="en-US" sz="4800" i="1" dirty="0"/>
              <a:t>-to-use quality entrepreneurship education for organizations supporting aspiring and current small business owners who lack any business education or experience</a:t>
            </a:r>
            <a:r>
              <a:rPr lang="en-US" sz="4800" i="1" dirty="0" smtClean="0"/>
              <a:t>.</a:t>
            </a:r>
            <a:br>
              <a:rPr lang="en-US" sz="4800" i="1" dirty="0" smtClean="0"/>
            </a:br>
            <a:r>
              <a:rPr lang="en-US" sz="4800" i="1" dirty="0"/>
              <a:t/>
            </a:r>
            <a:br>
              <a:rPr lang="en-US" sz="4800" i="1" dirty="0"/>
            </a:br>
            <a:r>
              <a:rPr lang="en-US" sz="3600" i="1" dirty="0" smtClean="0">
                <a:hlinkClick r:id="rId2"/>
              </a:rPr>
              <a:t>CentroCommunity.org/Entrepreneurship-Suite</a:t>
            </a:r>
            <a:endParaRPr lang="en-US" sz="8800" dirty="0"/>
          </a:p>
        </p:txBody>
      </p:sp>
      <p:pic>
        <p:nvPicPr>
          <p:cNvPr id="4" name="Shape 2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07257" y="0"/>
            <a:ext cx="14176743" cy="1371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6655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5722056"/>
          </a:xfrm>
          <a:prstGeom prst="rect">
            <a:avLst/>
          </a:prstGeom>
          <a:solidFill>
            <a:srgbClr val="A8502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D0D0D"/>
              </a:buClr>
              <a:buSzPct val="25000"/>
            </a:pPr>
            <a:r>
              <a:rPr lang="en-US" sz="7200" b="1" dirty="0" smtClean="0">
                <a:solidFill>
                  <a:schemeClr val="bg1"/>
                </a:solidFill>
                <a:latin typeface="Helvetica Neue"/>
                <a:cs typeface="Helvetica Neue"/>
              </a:rPr>
              <a:t>Simple steps that</a:t>
            </a:r>
          </a:p>
          <a:p>
            <a:pPr algn="ctr">
              <a:buClr>
                <a:srgbClr val="0D0D0D"/>
              </a:buClr>
              <a:buSzPct val="25000"/>
            </a:pPr>
            <a:r>
              <a:rPr lang="en-US" sz="7200" b="1" dirty="0" smtClean="0">
                <a:solidFill>
                  <a:schemeClr val="bg1"/>
                </a:solidFill>
                <a:latin typeface="Helvetica Neue"/>
                <a:cs typeface="Helvetica Neue"/>
              </a:rPr>
              <a:t>anyone can follow</a:t>
            </a:r>
            <a:endParaRPr lang="en-US" sz="2400" dirty="0" smtClean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192000" y="0"/>
            <a:ext cx="12192000" cy="5722056"/>
          </a:xfrm>
          <a:prstGeom prst="rect">
            <a:avLst/>
          </a:prstGeom>
          <a:solidFill>
            <a:srgbClr val="267FA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D0D0D"/>
              </a:buClr>
              <a:buSzPct val="25000"/>
            </a:pPr>
            <a:r>
              <a:rPr lang="en-US" sz="7200" b="1" dirty="0" smtClean="0">
                <a:solidFill>
                  <a:schemeClr val="bg1"/>
                </a:solidFill>
                <a:latin typeface="Helvetica Neue"/>
                <a:cs typeface="Helvetica Neue"/>
              </a:rPr>
              <a:t>Anyone with access</a:t>
            </a:r>
          </a:p>
          <a:p>
            <a:pPr algn="ctr">
              <a:buClr>
                <a:srgbClr val="0D0D0D"/>
              </a:buClr>
              <a:buSzPct val="25000"/>
            </a:pPr>
            <a:r>
              <a:rPr lang="en-US" sz="7200" b="1" dirty="0" smtClean="0">
                <a:solidFill>
                  <a:schemeClr val="bg1"/>
                </a:solidFill>
                <a:latin typeface="Helvetica Neue"/>
                <a:cs typeface="Helvetica Neue"/>
              </a:rPr>
              <a:t>to a mobile device</a:t>
            </a:r>
            <a:endParaRPr lang="en-US" sz="24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8008056"/>
            <a:ext cx="12192000" cy="5707944"/>
          </a:xfrm>
          <a:prstGeom prst="rect">
            <a:avLst/>
          </a:prstGeom>
          <a:solidFill>
            <a:srgbClr val="7FA92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D0D0D"/>
              </a:buClr>
              <a:buSzPct val="25000"/>
            </a:pPr>
            <a:r>
              <a:rPr lang="en-US" sz="7200" b="1" dirty="0" smtClean="0">
                <a:solidFill>
                  <a:schemeClr val="bg1"/>
                </a:solidFill>
                <a:latin typeface="Helvetica Neue"/>
                <a:cs typeface="Helvetica Neue"/>
              </a:rPr>
              <a:t>Free app &amp; affordable support for providers</a:t>
            </a:r>
            <a:endParaRPr lang="en-US" sz="24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192000" y="8008056"/>
            <a:ext cx="12192000" cy="5707944"/>
          </a:xfrm>
          <a:prstGeom prst="rect">
            <a:avLst/>
          </a:prstGeom>
          <a:solidFill>
            <a:srgbClr val="6539E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D0D0D"/>
              </a:buClr>
              <a:buSzPct val="25000"/>
            </a:pPr>
            <a:r>
              <a:rPr lang="en-US" sz="7200" b="1" dirty="0" smtClean="0">
                <a:solidFill>
                  <a:schemeClr val="bg1"/>
                </a:solidFill>
                <a:latin typeface="Helvetica Neue"/>
                <a:cs typeface="Helvetica Neue"/>
              </a:rPr>
              <a:t>Connections to</a:t>
            </a:r>
          </a:p>
          <a:p>
            <a:pPr algn="ctr">
              <a:buClr>
                <a:srgbClr val="0D0D0D"/>
              </a:buClr>
              <a:buSzPct val="25000"/>
            </a:pPr>
            <a:r>
              <a:rPr lang="en-US" sz="7200" b="1" dirty="0" smtClean="0">
                <a:solidFill>
                  <a:schemeClr val="bg1"/>
                </a:solidFill>
                <a:latin typeface="Helvetica Neue"/>
                <a:cs typeface="Helvetica Neue"/>
              </a:rPr>
              <a:t>support &amp; capital</a:t>
            </a:r>
            <a:endParaRPr lang="en-US" sz="24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0" y="5722056"/>
            <a:ext cx="2438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50799" tIns="50799" rIns="50799" bIns="50799" anchor="ctr" anchorCtr="0">
            <a:noAutofit/>
          </a:bodyPr>
          <a:lstStyle/>
          <a:p>
            <a:pPr>
              <a:buSzPct val="25000"/>
            </a:pPr>
            <a:r>
              <a:rPr lang="en-US" sz="9000" dirty="0" smtClean="0">
                <a:solidFill>
                  <a:srgbClr val="FFFFFF"/>
                </a:solidFill>
              </a:rPr>
              <a:t> </a:t>
            </a:r>
            <a:endParaRPr lang="en-US" sz="9000" dirty="0">
              <a:solidFill>
                <a:srgbClr val="FFFFFF"/>
              </a:solidFill>
            </a:endParaRPr>
          </a:p>
        </p:txBody>
      </p:sp>
      <p:pic>
        <p:nvPicPr>
          <p:cNvPr id="3" name="Picture 2" descr="whiteLogoCentr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69364" y="5459570"/>
            <a:ext cx="9445272" cy="281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316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title"/>
          </p:nvPr>
        </p:nvSpPr>
        <p:spPr>
          <a:xfrm>
            <a:off x="1689103" y="952500"/>
            <a:ext cx="21005800" cy="2286000"/>
          </a:xfrm>
          <a:prstGeom prst="rect">
            <a:avLst/>
          </a:prstGeom>
          <a:noFill/>
          <a:ln>
            <a:noFill/>
          </a:ln>
        </p:spPr>
        <p:txBody>
          <a:bodyPr lIns="50799" tIns="50799" rIns="50799" bIns="50799" anchor="ctr" anchorCtr="0">
            <a:noAutofit/>
          </a:bodyPr>
          <a:lstStyle/>
          <a:p>
            <a:pPr>
              <a:buSzPct val="25000"/>
            </a:pPr>
            <a:r>
              <a:rPr lang="en-US" dirty="0" smtClean="0"/>
              <a:t>Centro </a:t>
            </a:r>
            <a:r>
              <a:rPr lang="en-US" dirty="0"/>
              <a:t>Business Planning App</a:t>
            </a:r>
          </a:p>
        </p:txBody>
      </p:sp>
      <p:pic>
        <p:nvPicPr>
          <p:cNvPr id="197" name="Shape 197" descr="Centro App Icon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0667" y="6607530"/>
            <a:ext cx="5164666" cy="5164667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Shape 198"/>
          <p:cNvSpPr txBox="1"/>
          <p:nvPr/>
        </p:nvSpPr>
        <p:spPr>
          <a:xfrm>
            <a:off x="0" y="4114146"/>
            <a:ext cx="24384000" cy="7782300"/>
          </a:xfrm>
          <a:prstGeom prst="rect">
            <a:avLst/>
          </a:prstGeom>
          <a:noFill/>
          <a:ln>
            <a:noFill/>
          </a:ln>
        </p:spPr>
        <p:txBody>
          <a:bodyPr lIns="91424" tIns="91424" rIns="91424" bIns="91424" anchor="t" anchorCtr="0">
            <a:noAutofit/>
          </a:bodyPr>
          <a:lstStyle/>
          <a:p>
            <a:pPr algn="ctr"/>
            <a:r>
              <a:rPr lang="en-US" sz="8100" dirty="0" err="1">
                <a:latin typeface="Helvetica Neue"/>
                <a:ea typeface="Helvetica Neue"/>
                <a:cs typeface="Helvetica Neue"/>
                <a:sym typeface="Helvetica Neue"/>
              </a:rPr>
              <a:t>www.centro-mobile.org</a:t>
            </a:r>
            <a:endParaRPr lang="en-US" sz="81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99" name="Shape 199" descr="App stor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60773" y="6598252"/>
            <a:ext cx="7068208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Shape 200" descr="Google+button+copy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060768" y="9486198"/>
            <a:ext cx="7068208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Shape 2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95703" y="4273550"/>
            <a:ext cx="16992600" cy="516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5722056"/>
          </a:xfrm>
          <a:prstGeom prst="rect">
            <a:avLst/>
          </a:prstGeom>
          <a:solidFill>
            <a:srgbClr val="A8502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D0D0D"/>
              </a:buClr>
              <a:buSzPct val="25000"/>
            </a:pPr>
            <a:r>
              <a:rPr lang="en-US" sz="8800" b="1" dirty="0" smtClean="0">
                <a:solidFill>
                  <a:schemeClr val="bg1"/>
                </a:solidFill>
                <a:latin typeface="Helvetica Neue"/>
                <a:cs typeface="Helvetica Neue"/>
              </a:rPr>
              <a:t>Inclusion</a:t>
            </a:r>
          </a:p>
          <a:p>
            <a:pPr algn="ctr">
              <a:buClr>
                <a:srgbClr val="0D0D0D"/>
              </a:buClr>
              <a:buSzPct val="25000"/>
            </a:pPr>
            <a:endParaRPr lang="en-US" sz="2800" dirty="0" smtClean="0">
              <a:solidFill>
                <a:schemeClr val="bg1"/>
              </a:solidFill>
              <a:latin typeface="Helvetica Neue"/>
              <a:cs typeface="Helvetica Neue"/>
            </a:endParaRPr>
          </a:p>
          <a:p>
            <a:pPr algn="ctr">
              <a:buClr>
                <a:srgbClr val="0D0D0D"/>
              </a:buClr>
              <a:buSzPct val="25000"/>
            </a:pPr>
            <a:r>
              <a:rPr lang="en-US" sz="3200" dirty="0" smtClean="0">
                <a:solidFill>
                  <a:schemeClr val="bg1"/>
                </a:solidFill>
                <a:latin typeface="Helvetica Neue"/>
                <a:cs typeface="Helvetica Neue"/>
              </a:rPr>
              <a:t>Low </a:t>
            </a:r>
            <a:r>
              <a:rPr lang="en-US" sz="3200" dirty="0">
                <a:solidFill>
                  <a:schemeClr val="bg1"/>
                </a:solidFill>
                <a:latin typeface="Helvetica Neue"/>
                <a:cs typeface="Helvetica Neue"/>
              </a:rPr>
              <a:t>income </a:t>
            </a:r>
            <a:r>
              <a:rPr lang="en-US" sz="3200" dirty="0" smtClean="0">
                <a:solidFill>
                  <a:schemeClr val="bg1"/>
                </a:solidFill>
                <a:latin typeface="Helvetica Neue"/>
                <a:cs typeface="Helvetica Neue"/>
              </a:rPr>
              <a:t>entrepreneurs</a:t>
            </a:r>
          </a:p>
          <a:p>
            <a:pPr algn="ctr">
              <a:buClr>
                <a:srgbClr val="0D0D0D"/>
              </a:buClr>
              <a:buSzPct val="25000"/>
            </a:pPr>
            <a:r>
              <a:rPr lang="en-US" sz="3200" dirty="0" smtClean="0">
                <a:solidFill>
                  <a:schemeClr val="bg1"/>
                </a:solidFill>
                <a:latin typeface="Helvetica Neue"/>
                <a:cs typeface="Helvetica Neue"/>
              </a:rPr>
              <a:t>are </a:t>
            </a:r>
            <a:r>
              <a:rPr lang="en-US" sz="3200" dirty="0">
                <a:solidFill>
                  <a:schemeClr val="bg1"/>
                </a:solidFill>
                <a:latin typeface="Helvetica Neue"/>
                <a:cs typeface="Helvetica Neue"/>
              </a:rPr>
              <a:t>trapped in the cycle of </a:t>
            </a:r>
            <a:r>
              <a:rPr lang="en-US" sz="3200" dirty="0" smtClean="0">
                <a:solidFill>
                  <a:schemeClr val="bg1"/>
                </a:solidFill>
                <a:latin typeface="Helvetica Neue"/>
                <a:cs typeface="Helvetica Neue"/>
              </a:rPr>
              <a:t>poverty and</a:t>
            </a:r>
          </a:p>
          <a:p>
            <a:pPr algn="ctr">
              <a:buClr>
                <a:srgbClr val="0D0D0D"/>
              </a:buClr>
              <a:buSzPct val="25000"/>
            </a:pPr>
            <a:r>
              <a:rPr lang="en-US" sz="3200" dirty="0" smtClean="0">
                <a:solidFill>
                  <a:schemeClr val="bg1"/>
                </a:solidFill>
                <a:latin typeface="Helvetica Neue"/>
                <a:cs typeface="Helvetica Neue"/>
              </a:rPr>
              <a:t>are </a:t>
            </a:r>
            <a:r>
              <a:rPr lang="en-US" sz="3200" dirty="0">
                <a:solidFill>
                  <a:schemeClr val="bg1"/>
                </a:solidFill>
                <a:latin typeface="Helvetica Neue"/>
                <a:cs typeface="Helvetica Neue"/>
              </a:rPr>
              <a:t>left out of the economic development </a:t>
            </a:r>
            <a:r>
              <a:rPr lang="en-US" sz="3200" dirty="0" smtClean="0">
                <a:solidFill>
                  <a:schemeClr val="bg1"/>
                </a:solidFill>
                <a:latin typeface="Helvetica Neue"/>
                <a:cs typeface="Helvetica Neue"/>
              </a:rPr>
              <a:t>system </a:t>
            </a:r>
          </a:p>
        </p:txBody>
      </p:sp>
      <p:sp>
        <p:nvSpPr>
          <p:cNvPr id="5" name="Rectangle 4"/>
          <p:cNvSpPr/>
          <p:nvPr/>
        </p:nvSpPr>
        <p:spPr>
          <a:xfrm>
            <a:off x="12192000" y="0"/>
            <a:ext cx="12192000" cy="5722056"/>
          </a:xfrm>
          <a:prstGeom prst="rect">
            <a:avLst/>
          </a:prstGeom>
          <a:solidFill>
            <a:srgbClr val="267FA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D0D0D"/>
              </a:buClr>
              <a:buSzPct val="25000"/>
            </a:pPr>
            <a:r>
              <a:rPr lang="en-US" sz="8800" b="1" dirty="0" smtClean="0">
                <a:solidFill>
                  <a:schemeClr val="bg1"/>
                </a:solidFill>
                <a:latin typeface="Helvetica Neue"/>
                <a:cs typeface="Helvetica Neue"/>
              </a:rPr>
              <a:t>Access</a:t>
            </a:r>
            <a:endParaRPr lang="en-US" sz="4000" b="1" dirty="0" smtClean="0">
              <a:solidFill>
                <a:schemeClr val="bg1"/>
              </a:solidFill>
              <a:latin typeface="Helvetica Neue"/>
              <a:cs typeface="Helvetica Neue"/>
            </a:endParaRPr>
          </a:p>
          <a:p>
            <a:pPr algn="ctr">
              <a:buClr>
                <a:srgbClr val="0D0D0D"/>
              </a:buClr>
              <a:buSzPct val="25000"/>
            </a:pPr>
            <a:endParaRPr lang="en-US" sz="2800" dirty="0" smtClean="0">
              <a:solidFill>
                <a:schemeClr val="bg1"/>
              </a:solidFill>
              <a:latin typeface="Helvetica Neue"/>
              <a:cs typeface="Helvetica Neue"/>
            </a:endParaRPr>
          </a:p>
          <a:p>
            <a:pPr algn="ctr">
              <a:buClr>
                <a:srgbClr val="0D0D0D"/>
              </a:buClr>
              <a:buSzPct val="25000"/>
            </a:pPr>
            <a:r>
              <a:rPr lang="en-US" sz="3200" dirty="0" smtClean="0">
                <a:solidFill>
                  <a:schemeClr val="bg1"/>
                </a:solidFill>
                <a:latin typeface="Helvetica Neue"/>
                <a:cs typeface="Helvetica Neue"/>
              </a:rPr>
              <a:t>Globally, low-income people have</a:t>
            </a:r>
          </a:p>
          <a:p>
            <a:pPr algn="ctr">
              <a:buClr>
                <a:srgbClr val="0D0D0D"/>
              </a:buClr>
              <a:buSzPct val="25000"/>
            </a:pPr>
            <a:r>
              <a:rPr lang="en-US" sz="3200" dirty="0" smtClean="0">
                <a:solidFill>
                  <a:schemeClr val="bg1"/>
                </a:solidFill>
                <a:latin typeface="Helvetica Neue"/>
                <a:cs typeface="Helvetica Neue"/>
              </a:rPr>
              <a:t>limited </a:t>
            </a:r>
            <a:r>
              <a:rPr lang="en-US" sz="3200" dirty="0">
                <a:solidFill>
                  <a:schemeClr val="bg1"/>
                </a:solidFill>
                <a:latin typeface="Helvetica Neue"/>
                <a:cs typeface="Helvetica Neue"/>
              </a:rPr>
              <a:t>or no access </a:t>
            </a:r>
            <a:r>
              <a:rPr lang="en-US" sz="3200" dirty="0" smtClean="0">
                <a:solidFill>
                  <a:schemeClr val="bg1"/>
                </a:solidFill>
                <a:latin typeface="Helvetica Neue"/>
                <a:cs typeface="Helvetica Neue"/>
              </a:rPr>
              <a:t>to entrepreneurship </a:t>
            </a:r>
            <a:r>
              <a:rPr lang="en-US" sz="3200" dirty="0">
                <a:solidFill>
                  <a:schemeClr val="bg1"/>
                </a:solidFill>
                <a:latin typeface="Helvetica Neue"/>
                <a:cs typeface="Helvetica Neue"/>
              </a:rPr>
              <a:t>education</a:t>
            </a:r>
            <a:r>
              <a:rPr lang="en-US" sz="3200" dirty="0" smtClean="0">
                <a:solidFill>
                  <a:schemeClr val="bg1"/>
                </a:solidFill>
                <a:latin typeface="Helvetica Neue"/>
                <a:cs typeface="Helvetica Neue"/>
              </a:rPr>
              <a:t>,</a:t>
            </a:r>
          </a:p>
          <a:p>
            <a:pPr algn="ctr">
              <a:buClr>
                <a:srgbClr val="0D0D0D"/>
              </a:buClr>
              <a:buSzPct val="25000"/>
            </a:pPr>
            <a:r>
              <a:rPr lang="en-US" sz="3200" dirty="0" smtClean="0">
                <a:solidFill>
                  <a:schemeClr val="bg1"/>
                </a:solidFill>
                <a:latin typeface="Helvetica Neue"/>
                <a:cs typeface="Helvetica Neue"/>
              </a:rPr>
              <a:t>mentorship</a:t>
            </a:r>
            <a:r>
              <a:rPr lang="en-US" sz="3200" dirty="0">
                <a:solidFill>
                  <a:schemeClr val="bg1"/>
                </a:solidFill>
                <a:latin typeface="Helvetica Neue"/>
                <a:cs typeface="Helvetica Neue"/>
              </a:rPr>
              <a:t>, and </a:t>
            </a:r>
            <a:r>
              <a:rPr lang="en-US" sz="3200" dirty="0" smtClean="0">
                <a:solidFill>
                  <a:schemeClr val="bg1"/>
                </a:solidFill>
                <a:latin typeface="Helvetica Neue"/>
                <a:cs typeface="Helvetica Neue"/>
              </a:rPr>
              <a:t>capital</a:t>
            </a:r>
            <a:endParaRPr lang="en-US" sz="32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8008056"/>
            <a:ext cx="12192000" cy="5707944"/>
          </a:xfrm>
          <a:prstGeom prst="rect">
            <a:avLst/>
          </a:prstGeom>
          <a:solidFill>
            <a:srgbClr val="7FA92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D0D0D"/>
              </a:buClr>
              <a:buSzPct val="25000"/>
            </a:pPr>
            <a:r>
              <a:rPr lang="en-US" sz="8800" b="1" dirty="0" smtClean="0">
                <a:solidFill>
                  <a:schemeClr val="bg1"/>
                </a:solidFill>
                <a:latin typeface="Helvetica Neue"/>
                <a:cs typeface="Helvetica Neue"/>
              </a:rPr>
              <a:t>Cost</a:t>
            </a:r>
            <a:r>
              <a:rPr lang="en-US" sz="8800" b="1" dirty="0">
                <a:solidFill>
                  <a:schemeClr val="bg1"/>
                </a:solidFill>
                <a:latin typeface="Helvetica Neue"/>
                <a:cs typeface="Helvetica Neue"/>
              </a:rPr>
              <a:t>/</a:t>
            </a:r>
            <a:r>
              <a:rPr lang="en-US" sz="8800" b="1" dirty="0" smtClean="0">
                <a:solidFill>
                  <a:schemeClr val="bg1"/>
                </a:solidFill>
                <a:latin typeface="Helvetica Neue"/>
                <a:cs typeface="Helvetica Neue"/>
              </a:rPr>
              <a:t>Scaling</a:t>
            </a:r>
          </a:p>
          <a:p>
            <a:pPr algn="ctr">
              <a:buClr>
                <a:srgbClr val="0D0D0D"/>
              </a:buClr>
              <a:buSzPct val="25000"/>
            </a:pPr>
            <a:endParaRPr lang="en-US" sz="2800" dirty="0" smtClean="0">
              <a:solidFill>
                <a:schemeClr val="bg1"/>
              </a:solidFill>
              <a:latin typeface="Helvetica Neue"/>
              <a:cs typeface="Helvetica Neue"/>
            </a:endParaRPr>
          </a:p>
          <a:p>
            <a:pPr algn="ctr">
              <a:buClr>
                <a:srgbClr val="0D0D0D"/>
              </a:buClr>
              <a:buSzPct val="25000"/>
            </a:pPr>
            <a:r>
              <a:rPr lang="en-US" sz="3200" dirty="0" smtClean="0">
                <a:solidFill>
                  <a:schemeClr val="bg1"/>
                </a:solidFill>
                <a:latin typeface="Helvetica Neue"/>
                <a:cs typeface="Helvetica Neue"/>
              </a:rPr>
              <a:t>Entrepreneurship training costs ($4.5k/entrepreneur) limit providers to serve only 3</a:t>
            </a:r>
            <a:r>
              <a:rPr lang="en-US" sz="3200" dirty="0">
                <a:solidFill>
                  <a:schemeClr val="bg1"/>
                </a:solidFill>
                <a:latin typeface="Helvetica Neue"/>
                <a:cs typeface="Helvetica Neue"/>
              </a:rPr>
              <a:t>% to 4</a:t>
            </a:r>
            <a:r>
              <a:rPr lang="en-US" sz="3200" dirty="0" smtClean="0">
                <a:solidFill>
                  <a:schemeClr val="bg1"/>
                </a:solidFill>
                <a:latin typeface="Helvetica Neue"/>
                <a:cs typeface="Helvetica Neue"/>
              </a:rPr>
              <a:t>% of </a:t>
            </a:r>
            <a:r>
              <a:rPr lang="en-US" sz="3200" dirty="0">
                <a:solidFill>
                  <a:schemeClr val="bg1"/>
                </a:solidFill>
                <a:latin typeface="Helvetica Neue"/>
                <a:cs typeface="Helvetica Neue"/>
              </a:rPr>
              <a:t>the total market demand </a:t>
            </a:r>
            <a:r>
              <a:rPr lang="en-US" sz="3200" dirty="0" smtClean="0">
                <a:solidFill>
                  <a:schemeClr val="bg1"/>
                </a:solidFill>
                <a:latin typeface="Helvetica Neue"/>
                <a:cs typeface="Helvetica Neue"/>
              </a:rPr>
              <a:t>(28+ million </a:t>
            </a:r>
            <a:r>
              <a:rPr lang="en-US" sz="3200" dirty="0">
                <a:solidFill>
                  <a:schemeClr val="bg1"/>
                </a:solidFill>
                <a:latin typeface="Helvetica Neue"/>
                <a:cs typeface="Helvetica Neue"/>
              </a:rPr>
              <a:t>small </a:t>
            </a:r>
            <a:r>
              <a:rPr lang="en-US" sz="3200" dirty="0" smtClean="0">
                <a:solidFill>
                  <a:schemeClr val="bg1"/>
                </a:solidFill>
                <a:latin typeface="Helvetica Neue"/>
                <a:cs typeface="Helvetica Neue"/>
              </a:rPr>
              <a:t>businesses in the US)</a:t>
            </a:r>
            <a:endParaRPr lang="en-US" sz="32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192000" y="8008056"/>
            <a:ext cx="12192000" cy="5707944"/>
          </a:xfrm>
          <a:prstGeom prst="rect">
            <a:avLst/>
          </a:prstGeom>
          <a:solidFill>
            <a:srgbClr val="6539E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D0D0D"/>
              </a:buClr>
              <a:buSzPct val="25000"/>
            </a:pPr>
            <a:r>
              <a:rPr lang="en-US" sz="8800" b="1" dirty="0" smtClean="0">
                <a:solidFill>
                  <a:schemeClr val="bg1"/>
                </a:solidFill>
                <a:latin typeface="Helvetica Neue"/>
                <a:cs typeface="Helvetica Neue"/>
              </a:rPr>
              <a:t>Linkages</a:t>
            </a:r>
            <a:endParaRPr lang="en-US" sz="6600" b="1" dirty="0" smtClean="0">
              <a:solidFill>
                <a:schemeClr val="bg1"/>
              </a:solidFill>
              <a:latin typeface="Helvetica Neue"/>
              <a:cs typeface="Helvetica Neue"/>
            </a:endParaRPr>
          </a:p>
          <a:p>
            <a:pPr algn="ctr">
              <a:buClr>
                <a:srgbClr val="0D0D0D"/>
              </a:buClr>
              <a:buSzPct val="25000"/>
            </a:pPr>
            <a:endParaRPr lang="en-US" sz="2800" dirty="0" smtClean="0">
              <a:solidFill>
                <a:schemeClr val="bg1"/>
              </a:solidFill>
              <a:latin typeface="Helvetica Neue"/>
              <a:cs typeface="Helvetica Neue"/>
            </a:endParaRPr>
          </a:p>
          <a:p>
            <a:pPr algn="ctr">
              <a:buClr>
                <a:srgbClr val="0D0D0D"/>
              </a:buClr>
              <a:buSzPct val="25000"/>
            </a:pPr>
            <a:r>
              <a:rPr lang="en-US" sz="3200" dirty="0" smtClean="0">
                <a:solidFill>
                  <a:schemeClr val="bg1"/>
                </a:solidFill>
                <a:latin typeface="Helvetica Neue"/>
                <a:cs typeface="Helvetica Neue"/>
              </a:rPr>
              <a:t>Loan </a:t>
            </a:r>
            <a:r>
              <a:rPr lang="en-US" sz="3200" dirty="0">
                <a:solidFill>
                  <a:schemeClr val="bg1"/>
                </a:solidFill>
                <a:latin typeface="Helvetica Neue"/>
                <a:cs typeface="Helvetica Neue"/>
              </a:rPr>
              <a:t>providers are looking for ways to connect </a:t>
            </a:r>
            <a:r>
              <a:rPr lang="en-US" sz="3200" dirty="0" smtClean="0">
                <a:solidFill>
                  <a:schemeClr val="bg1"/>
                </a:solidFill>
                <a:latin typeface="Helvetica Neue"/>
                <a:cs typeface="Helvetica Neue"/>
              </a:rPr>
              <a:t>to</a:t>
            </a:r>
          </a:p>
          <a:p>
            <a:pPr algn="ctr">
              <a:buClr>
                <a:srgbClr val="0D0D0D"/>
              </a:buClr>
              <a:buSzPct val="25000"/>
            </a:pPr>
            <a:r>
              <a:rPr lang="en-US" sz="3200" dirty="0" smtClean="0">
                <a:solidFill>
                  <a:schemeClr val="bg1"/>
                </a:solidFill>
                <a:latin typeface="Helvetica Neue"/>
                <a:cs typeface="Helvetica Neue"/>
              </a:rPr>
              <a:t>loan</a:t>
            </a:r>
            <a:r>
              <a:rPr lang="en-US" sz="3200" dirty="0">
                <a:solidFill>
                  <a:schemeClr val="bg1"/>
                </a:solidFill>
                <a:latin typeface="Helvetica Neue"/>
                <a:cs typeface="Helvetica Neue"/>
              </a:rPr>
              <a:t>-ready borrowers and technical assistance </a:t>
            </a:r>
            <a:r>
              <a:rPr lang="en-US" sz="3200" dirty="0" smtClean="0">
                <a:solidFill>
                  <a:schemeClr val="bg1"/>
                </a:solidFill>
                <a:latin typeface="Helvetica Neue"/>
                <a:cs typeface="Helvetica Neue"/>
              </a:rPr>
              <a:t>providers</a:t>
            </a:r>
          </a:p>
          <a:p>
            <a:pPr algn="ctr">
              <a:buClr>
                <a:srgbClr val="0D0D0D"/>
              </a:buClr>
              <a:buSzPct val="25000"/>
            </a:pPr>
            <a:r>
              <a:rPr lang="en-US" sz="3200" dirty="0" smtClean="0">
                <a:solidFill>
                  <a:schemeClr val="bg1"/>
                </a:solidFill>
                <a:latin typeface="Helvetica Neue"/>
                <a:cs typeface="Helvetica Neue"/>
              </a:rPr>
              <a:t>are </a:t>
            </a:r>
            <a:r>
              <a:rPr lang="en-US" sz="3200" dirty="0">
                <a:solidFill>
                  <a:schemeClr val="bg1"/>
                </a:solidFill>
                <a:latin typeface="Helvetica Neue"/>
                <a:cs typeface="Helvetica Neue"/>
              </a:rPr>
              <a:t>often disconnected from one-</a:t>
            </a:r>
            <a:r>
              <a:rPr lang="en-US" sz="3200" dirty="0" smtClean="0">
                <a:solidFill>
                  <a:schemeClr val="bg1"/>
                </a:solidFill>
                <a:latin typeface="Helvetica Neue"/>
                <a:cs typeface="Helvetica Neue"/>
              </a:rPr>
              <a:t>another</a:t>
            </a:r>
          </a:p>
        </p:txBody>
      </p:sp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0" y="5722056"/>
            <a:ext cx="2438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50799" tIns="50799" rIns="50799" bIns="50799" anchor="ctr" anchorCtr="0">
            <a:noAutofit/>
          </a:bodyPr>
          <a:lstStyle/>
          <a:p>
            <a:pPr>
              <a:buSzPct val="25000"/>
            </a:pPr>
            <a:r>
              <a:rPr lang="en-US" sz="9000" dirty="0">
                <a:solidFill>
                  <a:srgbClr val="FFFFFF"/>
                </a:solidFill>
              </a:rPr>
              <a:t>Socioeconomic Systematic </a:t>
            </a:r>
            <a:r>
              <a:rPr lang="en-US" sz="9000" dirty="0" smtClean="0">
                <a:solidFill>
                  <a:srgbClr val="FFFFFF"/>
                </a:solidFill>
              </a:rPr>
              <a:t>Challenges</a:t>
            </a:r>
            <a:endParaRPr lang="en-US" sz="9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31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226762" y="0"/>
            <a:ext cx="8157238" cy="13716000"/>
          </a:xfrm>
          <a:prstGeom prst="rect">
            <a:avLst/>
          </a:prstGeom>
          <a:solidFill>
            <a:srgbClr val="267FA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latin typeface="Helvetica Neue"/>
                <a:cs typeface="Helvetica Neue"/>
              </a:rPr>
              <a:t>Entrepreneurs</a:t>
            </a:r>
            <a:endParaRPr lang="en-US" sz="4400" dirty="0" smtClean="0">
              <a:latin typeface="Helvetica Neue"/>
              <a:cs typeface="Helvetica Neue"/>
            </a:endParaRPr>
          </a:p>
          <a:p>
            <a:pPr algn="ctr"/>
            <a:endParaRPr lang="en-US" sz="4000" dirty="0" smtClean="0">
              <a:latin typeface="Helvetica Neue"/>
              <a:cs typeface="Helvetica Neue"/>
            </a:endParaRPr>
          </a:p>
          <a:p>
            <a:pPr algn="ctr"/>
            <a:endParaRPr lang="en-US" sz="4000" dirty="0">
              <a:latin typeface="Helvetica Neue"/>
              <a:cs typeface="Helvetica Neue"/>
            </a:endParaRPr>
          </a:p>
          <a:p>
            <a:pPr algn="ctr"/>
            <a:r>
              <a:rPr lang="en-US" sz="4000" dirty="0" smtClean="0">
                <a:latin typeface="Helvetica Neue"/>
                <a:cs typeface="Helvetica Neue"/>
              </a:rPr>
              <a:t>Low-income, minorities,</a:t>
            </a:r>
          </a:p>
          <a:p>
            <a:pPr algn="ctr"/>
            <a:r>
              <a:rPr lang="en-US" sz="4000" dirty="0" smtClean="0">
                <a:latin typeface="Helvetica Neue"/>
                <a:cs typeface="Helvetica Neue"/>
              </a:rPr>
              <a:t>women</a:t>
            </a:r>
          </a:p>
          <a:p>
            <a:pPr algn="ctr"/>
            <a:endParaRPr lang="en-US" sz="4000" dirty="0" smtClean="0">
              <a:latin typeface="Helvetica Neue"/>
              <a:cs typeface="Helvetica Neue"/>
            </a:endParaRPr>
          </a:p>
          <a:p>
            <a:pPr algn="ctr"/>
            <a:endParaRPr lang="en-US" sz="4000" dirty="0">
              <a:latin typeface="Helvetica Neue"/>
              <a:cs typeface="Helvetica Neue"/>
            </a:endParaRPr>
          </a:p>
          <a:p>
            <a:pPr marL="285750" indent="-285750" algn="ctr">
              <a:buFont typeface="Arial"/>
              <a:buChar char="•"/>
            </a:pPr>
            <a:r>
              <a:rPr lang="en-US" sz="4000" dirty="0" smtClean="0">
                <a:latin typeface="Helvetica Neue"/>
                <a:cs typeface="Helvetica Neue"/>
              </a:rPr>
              <a:t>Fundable business plans</a:t>
            </a:r>
          </a:p>
          <a:p>
            <a:pPr marL="285750" indent="-285750" algn="ctr">
              <a:buFont typeface="Arial"/>
              <a:buChar char="•"/>
            </a:pPr>
            <a:r>
              <a:rPr lang="en-US" sz="4000" dirty="0" smtClean="0">
                <a:latin typeface="Helvetica Neue"/>
                <a:cs typeface="Helvetica Neue"/>
              </a:rPr>
              <a:t>Capital access</a:t>
            </a:r>
          </a:p>
          <a:p>
            <a:pPr marL="285750" indent="-285750" algn="ctr">
              <a:buFont typeface="Arial"/>
              <a:buChar char="•"/>
            </a:pPr>
            <a:r>
              <a:rPr lang="en-US" sz="4000" dirty="0" smtClean="0">
                <a:latin typeface="Helvetica Neue"/>
                <a:cs typeface="Helvetica Neue"/>
              </a:rPr>
              <a:t>Job creation</a:t>
            </a:r>
            <a:endParaRPr lang="en-US" sz="4000" dirty="0">
              <a:latin typeface="Helvetica Neue"/>
              <a:cs typeface="Helvetica Neue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8129016" cy="13716000"/>
          </a:xfrm>
          <a:prstGeom prst="rect">
            <a:avLst/>
          </a:prstGeom>
          <a:solidFill>
            <a:srgbClr val="7FA92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latin typeface="Helvetica Neue"/>
                <a:cs typeface="Helvetica Neue"/>
              </a:rPr>
              <a:t> </a:t>
            </a:r>
            <a:endParaRPr lang="en-US" sz="8800" dirty="0" smtClean="0">
              <a:latin typeface="Helvetica Neue"/>
              <a:cs typeface="Helvetica Neue"/>
            </a:endParaRPr>
          </a:p>
          <a:p>
            <a:pPr algn="ctr"/>
            <a:endParaRPr lang="en-US" sz="4000" dirty="0" smtClean="0">
              <a:latin typeface="Helvetica Neue"/>
              <a:cs typeface="Helvetica Neue"/>
            </a:endParaRPr>
          </a:p>
          <a:p>
            <a:pPr algn="ctr"/>
            <a:endParaRPr lang="en-US" sz="4000" dirty="0" smtClean="0">
              <a:latin typeface="Helvetica Neue"/>
              <a:cs typeface="Helvetica Neue"/>
            </a:endParaRPr>
          </a:p>
          <a:p>
            <a:pPr algn="ctr"/>
            <a:r>
              <a:rPr lang="en-US" sz="4000" dirty="0" smtClean="0">
                <a:latin typeface="Helvetica Neue"/>
                <a:cs typeface="Helvetica Neue"/>
              </a:rPr>
              <a:t>Creating tools for</a:t>
            </a:r>
          </a:p>
          <a:p>
            <a:pPr algn="ctr"/>
            <a:r>
              <a:rPr lang="en-US" sz="4000" dirty="0" smtClean="0">
                <a:latin typeface="Helvetica Neue"/>
                <a:cs typeface="Helvetica Neue"/>
              </a:rPr>
              <a:t>entrepreneurs</a:t>
            </a:r>
          </a:p>
          <a:p>
            <a:pPr algn="ctr"/>
            <a:endParaRPr lang="en-US" sz="4000" dirty="0" smtClean="0">
              <a:latin typeface="Helvetica Neue"/>
              <a:cs typeface="Helvetica Neue"/>
            </a:endParaRPr>
          </a:p>
          <a:p>
            <a:pPr algn="ctr"/>
            <a:endParaRPr lang="en-US" sz="4000" dirty="0" smtClean="0">
              <a:latin typeface="Helvetica Neue"/>
              <a:cs typeface="Helvetica Neue"/>
            </a:endParaRPr>
          </a:p>
          <a:p>
            <a:pPr marL="285750" indent="-285750" algn="ctr">
              <a:buFont typeface="Arial"/>
              <a:buChar char="•"/>
            </a:pPr>
            <a:r>
              <a:rPr lang="en-US" sz="4000" dirty="0" smtClean="0">
                <a:latin typeface="Helvetica Neue"/>
                <a:cs typeface="Helvetica Neue"/>
              </a:rPr>
              <a:t>Mobile App</a:t>
            </a:r>
          </a:p>
          <a:p>
            <a:pPr marL="285750" indent="-285750" algn="ctr">
              <a:buFont typeface="Arial"/>
              <a:buChar char="•"/>
            </a:pPr>
            <a:r>
              <a:rPr lang="en-US" sz="4000" dirty="0" smtClean="0">
                <a:latin typeface="Helvetica Neue"/>
                <a:cs typeface="Helvetica Neue"/>
              </a:rPr>
              <a:t>Workbook</a:t>
            </a:r>
          </a:p>
          <a:p>
            <a:pPr marL="285750" indent="-285750" algn="ctr">
              <a:buFont typeface="Arial"/>
              <a:buChar char="•"/>
            </a:pPr>
            <a:r>
              <a:rPr lang="en-US" sz="4000" dirty="0" smtClean="0">
                <a:latin typeface="Helvetica Neue"/>
                <a:cs typeface="Helvetica Neue"/>
              </a:rPr>
              <a:t>Train-the-trainer</a:t>
            </a:r>
            <a:endParaRPr lang="en-US" sz="4000" dirty="0">
              <a:latin typeface="Helvetica Neue"/>
              <a:cs typeface="Helvetica Neue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113381" y="0"/>
            <a:ext cx="8129016" cy="13716000"/>
          </a:xfrm>
          <a:prstGeom prst="rect">
            <a:avLst/>
          </a:prstGeom>
          <a:solidFill>
            <a:srgbClr val="A9502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latin typeface="Helvetica Neue"/>
                <a:cs typeface="Helvetica Neue"/>
              </a:rPr>
              <a:t>Nonprofits</a:t>
            </a:r>
            <a:endParaRPr lang="en-US" sz="4000" dirty="0" smtClean="0">
              <a:latin typeface="Helvetica Neue"/>
              <a:cs typeface="Helvetica Neue"/>
            </a:endParaRPr>
          </a:p>
          <a:p>
            <a:pPr algn="ctr"/>
            <a:endParaRPr lang="en-US" sz="4000" dirty="0" smtClean="0">
              <a:latin typeface="Helvetica Neue"/>
              <a:cs typeface="Helvetica Neue"/>
            </a:endParaRPr>
          </a:p>
          <a:p>
            <a:pPr algn="ctr"/>
            <a:endParaRPr lang="en-US" sz="4000" dirty="0" smtClean="0">
              <a:latin typeface="Helvetica Neue"/>
              <a:cs typeface="Helvetica Neue"/>
            </a:endParaRPr>
          </a:p>
          <a:p>
            <a:pPr algn="ctr"/>
            <a:r>
              <a:rPr lang="en-US" sz="4000" dirty="0" smtClean="0">
                <a:latin typeface="Helvetica Neue"/>
                <a:cs typeface="Helvetica Neue"/>
              </a:rPr>
              <a:t>Providing workforce</a:t>
            </a:r>
          </a:p>
          <a:p>
            <a:pPr algn="ctr"/>
            <a:r>
              <a:rPr lang="en-US" sz="4000" dirty="0" smtClean="0">
                <a:latin typeface="Helvetica Neue"/>
                <a:cs typeface="Helvetica Neue"/>
              </a:rPr>
              <a:t>development services</a:t>
            </a:r>
          </a:p>
          <a:p>
            <a:pPr algn="ctr"/>
            <a:endParaRPr lang="en-US" sz="4000" dirty="0" smtClean="0">
              <a:latin typeface="Helvetica Neue"/>
              <a:cs typeface="Helvetica Neue"/>
            </a:endParaRPr>
          </a:p>
          <a:p>
            <a:pPr algn="ctr"/>
            <a:endParaRPr lang="en-US" sz="4000" dirty="0" smtClean="0">
              <a:latin typeface="Helvetica Neue"/>
              <a:cs typeface="Helvetica Neue"/>
            </a:endParaRPr>
          </a:p>
          <a:p>
            <a:pPr marL="285750" indent="-285750" algn="ctr">
              <a:buFont typeface="Arial"/>
              <a:buChar char="•"/>
            </a:pPr>
            <a:r>
              <a:rPr lang="en-US" sz="4000" dirty="0" smtClean="0">
                <a:latin typeface="Helvetica Neue"/>
                <a:cs typeface="Helvetica Neue"/>
              </a:rPr>
              <a:t>Workshops</a:t>
            </a:r>
          </a:p>
          <a:p>
            <a:pPr marL="285750" indent="-285750" algn="ctr">
              <a:buFont typeface="Arial"/>
              <a:buChar char="•"/>
            </a:pPr>
            <a:r>
              <a:rPr lang="en-US" sz="4000" dirty="0" err="1" smtClean="0">
                <a:latin typeface="Helvetica Neue"/>
                <a:cs typeface="Helvetica Neue"/>
              </a:rPr>
              <a:t>Bootcamps</a:t>
            </a:r>
            <a:endParaRPr lang="en-US" sz="4000" dirty="0" smtClean="0">
              <a:latin typeface="Helvetica Neue"/>
              <a:cs typeface="Helvetica Neue"/>
            </a:endParaRPr>
          </a:p>
          <a:p>
            <a:pPr marL="285750" indent="-285750" algn="ctr">
              <a:buFont typeface="Arial"/>
              <a:buChar char="•"/>
            </a:pPr>
            <a:r>
              <a:rPr lang="en-US" sz="4000" dirty="0" smtClean="0">
                <a:latin typeface="Helvetica Neue"/>
                <a:cs typeface="Helvetica Neue"/>
              </a:rPr>
              <a:t>1-on-1 Mentoring</a:t>
            </a:r>
            <a:endParaRPr lang="en-US" sz="4000" dirty="0">
              <a:latin typeface="Helvetica Neue"/>
              <a:cs typeface="Helvetica Neue"/>
            </a:endParaRPr>
          </a:p>
        </p:txBody>
      </p:sp>
      <p:pic>
        <p:nvPicPr>
          <p:cNvPr id="7" name="Picture 6" descr="Centro only in 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44004" y="3732158"/>
            <a:ext cx="5441008" cy="1065619"/>
          </a:xfrm>
          <a:prstGeom prst="rect">
            <a:avLst/>
          </a:prstGeom>
        </p:spPr>
      </p:pic>
      <p:sp>
        <p:nvSpPr>
          <p:cNvPr id="8" name="Right Triangle 7"/>
          <p:cNvSpPr>
            <a:spLocks noChangeAspect="1"/>
          </p:cNvSpPr>
          <p:nvPr/>
        </p:nvSpPr>
        <p:spPr>
          <a:xfrm rot="13500000">
            <a:off x="7458928" y="6127006"/>
            <a:ext cx="1243584" cy="1243584"/>
          </a:xfrm>
          <a:prstGeom prst="rtTriangle">
            <a:avLst/>
          </a:prstGeom>
          <a:solidFill>
            <a:srgbClr val="7FA9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" name="Right Triangle 8"/>
          <p:cNvSpPr/>
          <p:nvPr/>
        </p:nvSpPr>
        <p:spPr>
          <a:xfrm rot="13500000">
            <a:off x="15608656" y="6135908"/>
            <a:ext cx="1236210" cy="1236210"/>
          </a:xfrm>
          <a:prstGeom prst="rtTriangle">
            <a:avLst/>
          </a:prstGeom>
          <a:solidFill>
            <a:srgbClr val="A950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xmlns="" val="268811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Shape 1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6028" y="-9730321"/>
            <a:ext cx="24556061" cy="32763214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-86028" y="9623777"/>
            <a:ext cx="24556061" cy="2286000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  <a:effectLst>
            <a:outerShdw blurRad="38100" dist="25400" dir="5400000" rotWithShape="0">
              <a:srgbClr val="000000">
                <a:alpha val="49803"/>
              </a:srgbClr>
            </a:outerShdw>
          </a:effectLst>
        </p:spPr>
        <p:txBody>
          <a:bodyPr lIns="50799" tIns="50799" rIns="50799" bIns="50799" anchor="ctr" anchorCtr="0">
            <a:noAutofit/>
          </a:bodyPr>
          <a:lstStyle/>
          <a:p>
            <a:r>
              <a:rPr lang="en-US" sz="8000" dirty="0">
                <a:solidFill>
                  <a:schemeClr val="bg1"/>
                </a:solidFill>
              </a:rPr>
              <a:t>Centro Business Planning App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1689103" y="977900"/>
            <a:ext cx="21005800" cy="2286000"/>
          </a:xfrm>
          <a:prstGeom prst="rect">
            <a:avLst/>
          </a:prstGeom>
          <a:noFill/>
          <a:ln>
            <a:noFill/>
          </a:ln>
        </p:spPr>
        <p:txBody>
          <a:bodyPr lIns="50799" tIns="50799" rIns="50799" bIns="50799" anchor="ctr" anchorCtr="0">
            <a:noAutofit/>
          </a:bodyPr>
          <a:lstStyle/>
          <a:p>
            <a:pPr>
              <a:buSzPct val="25000"/>
            </a:pPr>
            <a:r>
              <a:rPr lang="en-US" sz="8800"/>
              <a:t>Create a Business Plan &amp; Access Capital</a:t>
            </a: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1092200" y="9055100"/>
            <a:ext cx="12380912" cy="2564804"/>
          </a:xfrm>
          <a:prstGeom prst="rect">
            <a:avLst/>
          </a:prstGeom>
          <a:noFill/>
          <a:ln>
            <a:noFill/>
          </a:ln>
        </p:spPr>
        <p:txBody>
          <a:bodyPr lIns="50799" tIns="50799" rIns="50799" bIns="50799" anchor="ctr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dirty="0"/>
              <a:t>Go through 25 activities to complete</a:t>
            </a:r>
          </a:p>
        </p:txBody>
      </p:sp>
      <p:pic>
        <p:nvPicPr>
          <p:cNvPr id="123" name="Shape 1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36956" y="8231782"/>
            <a:ext cx="3842264" cy="5211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Shape 1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721679" y="3031999"/>
            <a:ext cx="2820312" cy="4992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Shape 1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31949" y="4828520"/>
            <a:ext cx="2579664" cy="4556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Shape 1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81081" y="4828520"/>
            <a:ext cx="2579667" cy="4556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Shape 1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879344" y="4828520"/>
            <a:ext cx="2579664" cy="4556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Shape 12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130212" y="4828520"/>
            <a:ext cx="2579667" cy="455678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Shape 129"/>
          <p:cNvSpPr/>
          <p:nvPr/>
        </p:nvSpPr>
        <p:spPr>
          <a:xfrm>
            <a:off x="13323721" y="4845050"/>
            <a:ext cx="2820312" cy="1739900"/>
          </a:xfrm>
          <a:prstGeom prst="rightArrow">
            <a:avLst>
              <a:gd name="adj1" fmla="val 45219"/>
              <a:gd name="adj2" fmla="val 63934"/>
            </a:avLst>
          </a:prstGeom>
          <a:noFill/>
          <a:ln w="25400" cap="flat" cmpd="sng">
            <a:solidFill>
              <a:srgbClr val="85888D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50799" tIns="50799" rIns="50799" bIns="50799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5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0" name="Shape 130"/>
          <p:cNvSpPr/>
          <p:nvPr/>
        </p:nvSpPr>
        <p:spPr>
          <a:xfrm>
            <a:off x="13372741" y="7797800"/>
            <a:ext cx="2683776" cy="1739900"/>
          </a:xfrm>
          <a:prstGeom prst="rightArrow">
            <a:avLst>
              <a:gd name="adj1" fmla="val 45219"/>
              <a:gd name="adj2" fmla="val 63934"/>
            </a:avLst>
          </a:prstGeom>
          <a:noFill/>
          <a:ln w="25400" cap="flat" cmpd="sng">
            <a:solidFill>
              <a:srgbClr val="85888D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50799" tIns="50799" rIns="50799" bIns="50799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5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1" name="Shape 131"/>
          <p:cNvSpPr/>
          <p:nvPr/>
        </p:nvSpPr>
        <p:spPr>
          <a:xfrm>
            <a:off x="19090324" y="4889499"/>
            <a:ext cx="4921368" cy="863602"/>
          </a:xfrm>
          <a:prstGeom prst="rect">
            <a:avLst/>
          </a:prstGeom>
          <a:noFill/>
          <a:ln>
            <a:noFill/>
          </a:ln>
        </p:spPr>
        <p:txBody>
          <a:bodyPr lIns="50799" tIns="50799" rIns="50799" bIns="50799" anchor="ctr" anchorCtr="0">
            <a:noAutofit/>
          </a:bodyPr>
          <a:lstStyle/>
          <a:p>
            <a:pPr algn="ctr">
              <a:buClr>
                <a:srgbClr val="000000"/>
              </a:buClr>
              <a:buSzPct val="25000"/>
            </a:pPr>
            <a:r>
              <a:rPr lang="en-US" sz="5000">
                <a:latin typeface="Helvetica Neue"/>
                <a:ea typeface="Helvetica Neue"/>
                <a:cs typeface="Helvetica Neue"/>
                <a:sym typeface="Helvetica Neue"/>
              </a:rPr>
              <a:t>Micro-Loan</a:t>
            </a:r>
          </a:p>
        </p:txBody>
      </p:sp>
      <p:sp>
        <p:nvSpPr>
          <p:cNvPr id="132" name="Shape 132"/>
          <p:cNvSpPr/>
          <p:nvPr/>
        </p:nvSpPr>
        <p:spPr>
          <a:xfrm>
            <a:off x="20661057" y="9245601"/>
            <a:ext cx="3258067" cy="1625602"/>
          </a:xfrm>
          <a:prstGeom prst="rect">
            <a:avLst/>
          </a:prstGeom>
          <a:noFill/>
          <a:ln>
            <a:noFill/>
          </a:ln>
        </p:spPr>
        <p:txBody>
          <a:bodyPr lIns="50799" tIns="50799" rIns="50799" bIns="50799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-US" sz="5000">
                <a:latin typeface="Helvetica Neue"/>
                <a:ea typeface="Helvetica Neue"/>
                <a:cs typeface="Helvetica Neue"/>
                <a:sym typeface="Helvetica Neue"/>
              </a:rPr>
              <a:t>Business </a:t>
            </a:r>
          </a:p>
          <a:p>
            <a:pPr>
              <a:buClr>
                <a:srgbClr val="000000"/>
              </a:buClr>
              <a:buSzPct val="25000"/>
            </a:pPr>
            <a:r>
              <a:rPr lang="en-US" sz="5000">
                <a:latin typeface="Helvetica Neue"/>
                <a:ea typeface="Helvetica Neue"/>
                <a:cs typeface="Helvetica Neue"/>
                <a:sym typeface="Helvetica Neue"/>
              </a:rPr>
              <a:t>Plan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imulator Screen Shot Jan 9, 2017, 10.24.5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28338" y="0"/>
            <a:ext cx="7727324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7579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imulator Screen Shot Jan 9, 2017, 10.24.5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28338" y="0"/>
            <a:ext cx="7727324" cy="13716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2304890" y="3499555"/>
            <a:ext cx="3358444" cy="2060223"/>
          </a:xfrm>
          <a:prstGeom prst="roundRect">
            <a:avLst>
              <a:gd name="adj" fmla="val 6562"/>
            </a:avLst>
          </a:prstGeom>
          <a:noFill/>
          <a:ln w="76200" cmpd="sng">
            <a:solidFill>
              <a:srgbClr val="E4772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 cmpd="sng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5071905"/>
      </p:ext>
    </p:extLst>
  </p:cSld>
  <p:clrMapOvr>
    <a:masterClrMapping/>
  </p:clrMapOvr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11622</TotalTime>
  <Words>257</Words>
  <Application>Microsoft Office PowerPoint</Application>
  <PresentationFormat>Custom</PresentationFormat>
  <Paragraphs>80</Paragraphs>
  <Slides>36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Arial</vt:lpstr>
      <vt:lpstr>Helvetica Neue</vt:lpstr>
      <vt:lpstr>White</vt:lpstr>
      <vt:lpstr>Slide 1</vt:lpstr>
      <vt:lpstr>Slide 2</vt:lpstr>
      <vt:lpstr>Slide 3</vt:lpstr>
      <vt:lpstr>Socioeconomic Systematic Challenges</vt:lpstr>
      <vt:lpstr>Slide 5</vt:lpstr>
      <vt:lpstr>Centro Business Planning App </vt:lpstr>
      <vt:lpstr>Create a Business Plan &amp; Access Capital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82% Increased Business Revenue  84% Reduced Expenses 76% Increased Savings 42% Created Jobs 16% Applied for a loan</vt:lpstr>
      <vt:lpstr>Turnkey Curriculum &amp; Facilitator Guide</vt:lpstr>
      <vt:lpstr>Basic Entrepreneurship Education Suite   Ready-to-use quality entrepreneurship education for organizations supporting aspiring and current small business owners who lack any business education or experience.  CentroCommunity.org/Entrepreneurship-Suite</vt:lpstr>
      <vt:lpstr> </vt:lpstr>
      <vt:lpstr>Centro Business Planning App</vt:lpstr>
      <vt:lpstr>Slide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Heidi</dc:creator>
  <cp:lastModifiedBy>Heidi</cp:lastModifiedBy>
  <cp:revision>36</cp:revision>
  <dcterms:modified xsi:type="dcterms:W3CDTF">2017-01-14T00:55:52Z</dcterms:modified>
</cp:coreProperties>
</file>