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7"/>
  </p:notesMasterIdLst>
  <p:sldIdLst>
    <p:sldId id="291" r:id="rId3"/>
    <p:sldId id="256" r:id="rId4"/>
    <p:sldId id="257" r:id="rId5"/>
    <p:sldId id="288" r:id="rId6"/>
    <p:sldId id="286" r:id="rId7"/>
    <p:sldId id="287" r:id="rId8"/>
    <p:sldId id="285" r:id="rId9"/>
    <p:sldId id="262" r:id="rId10"/>
    <p:sldId id="289" r:id="rId11"/>
    <p:sldId id="281" r:id="rId12"/>
    <p:sldId id="282" r:id="rId13"/>
    <p:sldId id="283" r:id="rId14"/>
    <p:sldId id="290" r:id="rId15"/>
    <p:sldId id="275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21190E"/>
    <a:srgbClr val="3A2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-834" y="-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16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F94EC8B-5E72-4924-8A13-12B57601BFD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691062" y="1071562"/>
            <a:ext cx="15001877" cy="128587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584200">
              <a:defRPr sz="5000" cap="all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4691062" y="2357436"/>
            <a:ext cx="15001877" cy="62865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defTabSz="584200">
              <a:spcBef>
                <a:spcPts val="0"/>
              </a:spcBef>
              <a:buSzTx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defTabSz="584200">
              <a:spcBef>
                <a:spcPts val="0"/>
              </a:spcBef>
              <a:buSzTx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defTabSz="584200">
              <a:spcBef>
                <a:spcPts val="0"/>
              </a:spcBef>
              <a:buSzTx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defTabSz="584200">
              <a:spcBef>
                <a:spcPts val="0"/>
              </a:spcBef>
              <a:buSzTx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defTabSz="584200">
              <a:spcBef>
                <a:spcPts val="0"/>
              </a:spcBef>
              <a:buSzTx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7475200" y="12344400"/>
            <a:ext cx="5689600" cy="7366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 defTabSz="5842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95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7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4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7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8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0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68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7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26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06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547" indent="0">
              <a:buNone/>
              <a:defRPr sz="6700"/>
            </a:lvl2pPr>
            <a:lvl3pPr marL="2177095" indent="0">
              <a:buNone/>
              <a:defRPr sz="5700"/>
            </a:lvl3pPr>
            <a:lvl4pPr marL="3265642" indent="0">
              <a:buNone/>
              <a:defRPr sz="4800"/>
            </a:lvl4pPr>
            <a:lvl5pPr marL="4354190" indent="0">
              <a:buNone/>
              <a:defRPr sz="4800"/>
            </a:lvl5pPr>
            <a:lvl6pPr marL="5442737" indent="0">
              <a:buNone/>
              <a:defRPr sz="4800"/>
            </a:lvl6pPr>
            <a:lvl7pPr marL="6531285" indent="0">
              <a:buNone/>
              <a:defRPr sz="4800"/>
            </a:lvl7pPr>
            <a:lvl8pPr marL="7619832" indent="0">
              <a:buNone/>
              <a:defRPr sz="4800"/>
            </a:lvl8pPr>
            <a:lvl9pPr marL="870838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7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96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8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1500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709" tIns="108855" rIns="217709" bIns="1088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095" hangingPunct="1"/>
            <a:fld id="{F58B05B5-4661-465A-A23E-31BE7EB50A2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2177095" hangingPunct="1"/>
              <a:t>6/6/2017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095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095" hangingPunct="1"/>
            <a:fld id="{1FAEAF5D-CAC2-4D79-8407-498BBE1A9DC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2177095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6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point-Backgrou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600" dirty="0">
                <a:latin typeface="Antenna Bold" pitchFamily="50" charset="0"/>
              </a:rPr>
              <a:t>Changing Face of </a:t>
            </a:r>
            <a:br>
              <a:rPr lang="en-US" sz="8600" dirty="0">
                <a:latin typeface="Antenna Bold" pitchFamily="50" charset="0"/>
              </a:rPr>
            </a:br>
            <a:r>
              <a:rPr lang="en-US" sz="8600" dirty="0">
                <a:latin typeface="Antenna Bold" pitchFamily="50" charset="0"/>
              </a:rPr>
              <a:t>Business Support</a:t>
            </a:r>
            <a:endParaRPr lang="en-US" sz="8600" dirty="0">
              <a:latin typeface="Antenna Bold" pitchFamily="50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38400" y="3505200"/>
            <a:ext cx="19710400" cy="5943600"/>
          </a:xfrm>
          <a:prstGeom prst="rect">
            <a:avLst/>
          </a:prstGeom>
        </p:spPr>
        <p:txBody>
          <a:bodyPr vert="horz" lIns="217705" tIns="108852" rIns="217705" bIns="108852" rtlCol="0">
            <a:normAutofit lnSpcReduction="10000"/>
          </a:bodyPr>
          <a:lstStyle/>
          <a:p>
            <a:pPr algn="l" defTabSz="2177047" hangingPunct="1">
              <a:spcBef>
                <a:spcPct val="20000"/>
              </a:spcBef>
            </a:pPr>
            <a:r>
              <a:rPr lang="en-US" sz="6700" b="1" kern="1200" dirty="0">
                <a:solidFill>
                  <a:prstClr val="black"/>
                </a:solidFill>
                <a:latin typeface="Antenna Regular" pitchFamily="50" charset="0"/>
              </a:rPr>
              <a:t>Lindsey </a:t>
            </a:r>
            <a:r>
              <a:rPr lang="en-US" sz="6700" b="1" kern="1200" dirty="0" err="1">
                <a:solidFill>
                  <a:prstClr val="black"/>
                </a:solidFill>
                <a:latin typeface="Antenna Regular" pitchFamily="50" charset="0"/>
              </a:rPr>
              <a:t>Crumbaugh</a:t>
            </a:r>
            <a:r>
              <a:rPr lang="en-US" sz="6700" kern="1200" dirty="0">
                <a:solidFill>
                  <a:prstClr val="black"/>
                </a:solidFill>
                <a:latin typeface="Antenna Regular" pitchFamily="50" charset="0"/>
              </a:rPr>
              <a:t>, </a:t>
            </a:r>
          </a:p>
          <a:p>
            <a:pPr algn="l" defTabSz="2177047" hangingPunct="1">
              <a:spcBef>
                <a:spcPct val="20000"/>
              </a:spcBef>
            </a:pPr>
            <a:r>
              <a:rPr lang="en-US" sz="6700" kern="1200" dirty="0" err="1">
                <a:solidFill>
                  <a:prstClr val="black"/>
                </a:solidFill>
                <a:latin typeface="Antenna Regular" pitchFamily="50" charset="0"/>
              </a:rPr>
              <a:t>Samaschool</a:t>
            </a:r>
            <a:endParaRPr lang="en-US" sz="6700" b="1" kern="1200" dirty="0">
              <a:solidFill>
                <a:prstClr val="black"/>
              </a:solidFill>
              <a:latin typeface="Antenna Regular" pitchFamily="50" charset="0"/>
            </a:endParaRPr>
          </a:p>
          <a:p>
            <a:pPr algn="l" defTabSz="2177047" hangingPunct="1">
              <a:spcBef>
                <a:spcPct val="20000"/>
              </a:spcBef>
            </a:pPr>
            <a:endParaRPr lang="en-US" sz="6700" b="1" kern="1200" dirty="0">
              <a:solidFill>
                <a:prstClr val="black"/>
              </a:solidFill>
              <a:latin typeface="Antenna Regular" pitchFamily="50" charset="0"/>
            </a:endParaRPr>
          </a:p>
          <a:p>
            <a:pPr algn="l" defTabSz="2177047" hangingPunct="1">
              <a:spcBef>
                <a:spcPct val="20000"/>
              </a:spcBef>
            </a:pPr>
            <a:r>
              <a:rPr lang="en-US" sz="6700" b="1" kern="1200" dirty="0">
                <a:solidFill>
                  <a:prstClr val="black"/>
                </a:solidFill>
                <a:latin typeface="Antenna Regular" pitchFamily="50" charset="0"/>
              </a:rPr>
              <a:t>Access to the gig economy for </a:t>
            </a:r>
          </a:p>
          <a:p>
            <a:pPr algn="l" defTabSz="2177047" hangingPunct="1">
              <a:spcBef>
                <a:spcPct val="20000"/>
              </a:spcBef>
            </a:pPr>
            <a:r>
              <a:rPr lang="en-US" sz="6700" b="1" kern="1200" dirty="0">
                <a:solidFill>
                  <a:prstClr val="black"/>
                </a:solidFill>
                <a:latin typeface="Antenna Regular" pitchFamily="50" charset="0"/>
              </a:rPr>
              <a:t>	disadvantaged populations</a:t>
            </a:r>
          </a:p>
        </p:txBody>
      </p:sp>
    </p:spTree>
    <p:extLst>
      <p:ext uri="{BB962C8B-B14F-4D97-AF65-F5344CB8AC3E}">
        <p14:creationId xmlns:p14="http://schemas.microsoft.com/office/powerpoint/2010/main" val="41658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430680" y="753132"/>
            <a:ext cx="21522641" cy="12413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30000">
                <a:solidFill>
                  <a:srgbClr val="FFFFFF"/>
                </a:solidFill>
                <a:latin typeface="SignPainter"/>
                <a:ea typeface="SignPainter"/>
                <a:cs typeface="SignPainter"/>
                <a:sym typeface="SignPainter"/>
              </a:defRPr>
            </a:lvl1pPr>
          </a:lstStyle>
          <a:p>
            <a:r>
              <a:rPr lang="en-US" sz="20000" dirty="0" smtClean="0">
                <a:latin typeface="Freestyle Script" panose="030804020302050B0404" pitchFamily="66" charset="0"/>
              </a:rPr>
              <a:t>GIG ECONOMY</a:t>
            </a:r>
          </a:p>
          <a:p>
            <a:r>
              <a:rPr lang="en-US" sz="20000" dirty="0" smtClean="0">
                <a:latin typeface="Freestyle Script" panose="030804020302050B0404" pitchFamily="66" charset="0"/>
              </a:rPr>
              <a:t>= </a:t>
            </a:r>
          </a:p>
          <a:p>
            <a:r>
              <a:rPr lang="en-US" sz="20000" dirty="0" smtClean="0">
                <a:latin typeface="Freestyle Script" panose="030804020302050B0404" pitchFamily="66" charset="0"/>
              </a:rPr>
              <a:t>NEW LAUNCHPAD FOR ENTREPRENEURS</a:t>
            </a:r>
            <a:endParaRPr sz="200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905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473243" y="2574776"/>
            <a:ext cx="23437515" cy="810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30000">
                <a:solidFill>
                  <a:srgbClr val="FFFFFF"/>
                </a:solidFill>
                <a:latin typeface="SignPainter"/>
                <a:ea typeface="SignPainter"/>
                <a:cs typeface="SignPainter"/>
                <a:sym typeface="SignPainter"/>
              </a:defRPr>
            </a:lvl1pPr>
          </a:lstStyle>
          <a:p>
            <a:r>
              <a:rPr lang="en-US" sz="13000" dirty="0" smtClean="0">
                <a:latin typeface="Freestyle Script" panose="030804020302050B0404" pitchFamily="66" charset="0"/>
              </a:rPr>
              <a:t>LOWER CUSOMTER ACQUISITION COSTS</a:t>
            </a:r>
            <a:endParaRPr lang="en-US" sz="8000" dirty="0" smtClean="0">
              <a:latin typeface="Freestyle Script" panose="030804020302050B0404" pitchFamily="66" charset="0"/>
            </a:endParaRPr>
          </a:p>
          <a:p>
            <a:r>
              <a:rPr lang="en-US" sz="13000" dirty="0" smtClean="0">
                <a:latin typeface="Freestyle Script" panose="030804020302050B0404" pitchFamily="66" charset="0"/>
              </a:rPr>
              <a:t>BUILD A BRAND</a:t>
            </a:r>
            <a:endParaRPr lang="en-US" sz="8000" dirty="0" smtClean="0">
              <a:latin typeface="Freestyle Script" panose="030804020302050B0404" pitchFamily="66" charset="0"/>
            </a:endParaRPr>
          </a:p>
          <a:p>
            <a:r>
              <a:rPr lang="en-US" sz="13000" dirty="0" smtClean="0">
                <a:latin typeface="Freestyle Script" panose="030804020302050B0404" pitchFamily="66" charset="0"/>
              </a:rPr>
              <a:t>LOWER CAPITAL COSTS</a:t>
            </a:r>
          </a:p>
          <a:p>
            <a:r>
              <a:rPr lang="en-US" sz="13000" dirty="0" smtClean="0">
                <a:latin typeface="Freestyle Script" panose="030804020302050B0404" pitchFamily="66" charset="0"/>
              </a:rPr>
              <a:t>FINANCIAL WHEREWITHAL</a:t>
            </a:r>
          </a:p>
        </p:txBody>
      </p:sp>
    </p:spTree>
    <p:extLst>
      <p:ext uri="{BB962C8B-B14F-4D97-AF65-F5344CB8AC3E}">
        <p14:creationId xmlns:p14="http://schemas.microsoft.com/office/powerpoint/2010/main" val="3900401879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886030" y="651173"/>
            <a:ext cx="22611959" cy="12413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SignPainter"/>
                <a:ea typeface="SignPainter"/>
                <a:cs typeface="SignPainter"/>
                <a:sym typeface="SignPainter"/>
              </a:defRPr>
            </a:lvl1pPr>
          </a:lstStyle>
          <a:p>
            <a:r>
              <a:rPr lang="en-US" dirty="0" smtClean="0">
                <a:latin typeface="Freestyle Script" panose="030804020302050B0404" pitchFamily="66" charset="0"/>
              </a:rPr>
              <a:t>DIGITAL PRESENCE</a:t>
            </a:r>
          </a:p>
          <a:p>
            <a:r>
              <a:rPr lang="en-US" dirty="0" smtClean="0">
                <a:latin typeface="Freestyle Script" panose="030804020302050B0404" pitchFamily="66" charset="0"/>
              </a:rPr>
              <a:t>CUSTOMER ACQUISITION</a:t>
            </a:r>
          </a:p>
          <a:p>
            <a:r>
              <a:rPr lang="en-US" dirty="0" smtClean="0">
                <a:latin typeface="Freestyle Script" panose="030804020302050B0404" pitchFamily="66" charset="0"/>
              </a:rPr>
              <a:t>PRICING</a:t>
            </a:r>
          </a:p>
          <a:p>
            <a:r>
              <a:rPr lang="en-US" dirty="0" smtClean="0">
                <a:latin typeface="Freestyle Script" panose="030804020302050B0404" pitchFamily="66" charset="0"/>
              </a:rPr>
              <a:t>FINANCIAL TRACK RECORD</a:t>
            </a:r>
          </a:p>
        </p:txBody>
      </p:sp>
    </p:spTree>
    <p:extLst>
      <p:ext uri="{BB962C8B-B14F-4D97-AF65-F5344CB8AC3E}">
        <p14:creationId xmlns:p14="http://schemas.microsoft.com/office/powerpoint/2010/main" val="211644131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1341285" y="1266727"/>
            <a:ext cx="21701454" cy="1118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SignPainter"/>
                <a:ea typeface="SignPainter"/>
                <a:cs typeface="SignPainter"/>
                <a:sym typeface="SignPainter"/>
              </a:defRPr>
            </a:lvl1pPr>
          </a:lstStyle>
          <a:p>
            <a:r>
              <a:rPr lang="en-US" sz="36000" dirty="0" smtClean="0">
                <a:latin typeface="Freestyle Script" panose="030804020302050B0404" pitchFamily="66" charset="0"/>
              </a:rPr>
              <a:t>NEW MVP…</a:t>
            </a:r>
          </a:p>
          <a:p>
            <a:r>
              <a:rPr lang="en-US" sz="36000" dirty="0" smtClean="0">
                <a:latin typeface="Freestyle Script" panose="030804020302050B0404" pitchFamily="66" charset="0"/>
              </a:rPr>
              <a:t>AND BEYOND?</a:t>
            </a:r>
          </a:p>
        </p:txBody>
      </p:sp>
    </p:spTree>
    <p:extLst>
      <p:ext uri="{BB962C8B-B14F-4D97-AF65-F5344CB8AC3E}">
        <p14:creationId xmlns:p14="http://schemas.microsoft.com/office/powerpoint/2010/main" val="388439777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1006047" y="5428315"/>
            <a:ext cx="22371907" cy="271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0">
                <a:latin typeface="SignPainter"/>
                <a:ea typeface="SignPainter"/>
                <a:cs typeface="SignPainter"/>
                <a:sym typeface="SignPainter"/>
              </a:defRPr>
            </a:lvl1pPr>
          </a:lstStyle>
          <a:p>
            <a:r>
              <a:rPr lang="en-US" dirty="0" smtClean="0">
                <a:latin typeface="Freestyle Script" panose="030804020302050B0404" pitchFamily="66" charset="0"/>
              </a:rPr>
              <a:t>THE NEW ENTERPRENEUR</a:t>
            </a:r>
            <a:endParaRPr dirty="0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9942" y="-394734"/>
            <a:ext cx="14555907" cy="1455590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058793" y="6201951"/>
            <a:ext cx="7454038" cy="3650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1160858">
              <a:lnSpc>
                <a:spcPct val="90000"/>
              </a:lnSpc>
              <a:spcBef>
                <a:spcPts val="2000"/>
              </a:spcBef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endParaRPr sz="5800" dirty="0">
              <a:solidFill>
                <a:srgbClr val="112931"/>
              </a:solidFill>
              <a:latin typeface="Proxima Nova"/>
              <a:ea typeface="Sentinel Semibold"/>
              <a:cs typeface="Sentinel Semibold"/>
              <a:sym typeface="Sentinel Semibold"/>
            </a:endParaRPr>
          </a:p>
          <a:p>
            <a:pPr algn="l" defTabSz="1160858">
              <a:lnSpc>
                <a:spcPct val="90000"/>
              </a:lnSpc>
              <a:spcBef>
                <a:spcPts val="2000"/>
              </a:spcBef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5800" dirty="0" smtClean="0">
                <a:solidFill>
                  <a:schemeClr val="tx1"/>
                </a:solidFill>
                <a:latin typeface="Proxima Nova"/>
                <a:ea typeface="Sentinel Semibold"/>
                <a:cs typeface="Sentinel Semibold"/>
                <a:sym typeface="Sentinel Semibold"/>
              </a:rPr>
              <a:t>The New Entrepreneur </a:t>
            </a:r>
            <a:endParaRPr sz="4700" dirty="0">
              <a:solidFill>
                <a:schemeClr val="tx1"/>
              </a:solidFill>
              <a:latin typeface="Proxima Nova"/>
              <a:ea typeface="Sentinel"/>
              <a:cs typeface="Sentinel"/>
              <a:sym typeface="Sentinel"/>
            </a:endParaRPr>
          </a:p>
          <a:p>
            <a:pPr algn="l" defTabSz="1160858">
              <a:lnSpc>
                <a:spcPct val="90000"/>
              </a:lnSpc>
              <a:spcBef>
                <a:spcPts val="2000"/>
              </a:spcBef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endParaRPr sz="4700" dirty="0">
              <a:solidFill>
                <a:srgbClr val="112931"/>
              </a:solidFill>
              <a:latin typeface="Proxima Nova"/>
              <a:ea typeface="Sentinel"/>
              <a:cs typeface="Sentinel"/>
              <a:sym typeface="Sentinel"/>
            </a:endParaRPr>
          </a:p>
        </p:txBody>
      </p:sp>
      <p:pic>
        <p:nvPicPr>
          <p:cNvPr id="130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8684" y="1605473"/>
            <a:ext cx="4002664" cy="2134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 flipV="1">
            <a:off x="12192000" y="-99277"/>
            <a:ext cx="1" cy="13914554"/>
          </a:xfrm>
          <a:prstGeom prst="line">
            <a:avLst/>
          </a:prstGeom>
          <a:ln w="292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13784580" y="712113"/>
            <a:ext cx="326082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0" dirty="0" smtClean="0">
                <a:latin typeface="Freestyle Script" panose="030804020302050B0404" pitchFamily="66" charset="0"/>
              </a:rPr>
              <a:t>LAVELL</a:t>
            </a:r>
            <a:endParaRPr lang="en-US" sz="11000" dirty="0">
              <a:latin typeface="Freestyle Script" panose="030804020302050B04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84580" y="3653433"/>
            <a:ext cx="9441180" cy="801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Automotive Services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Errand &amp; Delivery Services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Event Coordination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Administrative Assistance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Marketing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Moving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Packaging &amp; Shipping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Senior Support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Shopping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Product User Testing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617" b="1"/>
          <a:stretch/>
        </p:blipFill>
        <p:spPr>
          <a:xfrm>
            <a:off x="-1" y="-1"/>
            <a:ext cx="12629847" cy="13716001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9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68" t="10550" r="6922" b="60653"/>
          <a:stretch/>
        </p:blipFill>
        <p:spPr>
          <a:xfrm>
            <a:off x="0" y="3681046"/>
            <a:ext cx="2438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7759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0"/>
          <p:cNvSpPr/>
          <p:nvPr/>
        </p:nvSpPr>
        <p:spPr>
          <a:xfrm>
            <a:off x="3926923" y="1266727"/>
            <a:ext cx="16530166" cy="1118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latin typeface="SignPainter"/>
                <a:ea typeface="SignPainter"/>
                <a:cs typeface="SignPainter"/>
                <a:sym typeface="SignPainter"/>
              </a:defRPr>
            </a:lvl1pPr>
          </a:lstStyle>
          <a:p>
            <a:r>
              <a:rPr lang="en-US" sz="18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GIG WORK</a:t>
            </a:r>
          </a:p>
          <a:p>
            <a:r>
              <a:rPr lang="en-US" sz="18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INDEPENDENT WORK</a:t>
            </a:r>
          </a:p>
          <a:p>
            <a:r>
              <a:rPr lang="en-US" sz="18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ALTERNATIVE WORK</a:t>
            </a:r>
          </a:p>
          <a:p>
            <a:r>
              <a:rPr lang="en-US" sz="18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FREELANCE WORK</a:t>
            </a:r>
          </a:p>
        </p:txBody>
      </p:sp>
    </p:spTree>
    <p:extLst>
      <p:ext uri="{BB962C8B-B14F-4D97-AF65-F5344CB8AC3E}">
        <p14:creationId xmlns:p14="http://schemas.microsoft.com/office/powerpoint/2010/main" val="252697659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0"/>
          <p:cNvSpPr/>
          <p:nvPr/>
        </p:nvSpPr>
        <p:spPr>
          <a:xfrm>
            <a:off x="6019646" y="5421710"/>
            <a:ext cx="1234472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latin typeface="SignPainter"/>
                <a:ea typeface="SignPainter"/>
                <a:cs typeface="SignPainter"/>
                <a:sym typeface="SignPainter"/>
              </a:defRPr>
            </a:lvl1pPr>
          </a:lstStyle>
          <a:p>
            <a:r>
              <a:rPr lang="en-US" sz="18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ENTREPRENEUR</a:t>
            </a:r>
          </a:p>
        </p:txBody>
      </p:sp>
    </p:spTree>
    <p:extLst>
      <p:ext uri="{BB962C8B-B14F-4D97-AF65-F5344CB8AC3E}">
        <p14:creationId xmlns:p14="http://schemas.microsoft.com/office/powerpoint/2010/main" val="48090672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890954" y="1012448"/>
            <a:ext cx="22273846" cy="1164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0">
                <a:latin typeface="SignPainter"/>
                <a:ea typeface="SignPainter"/>
                <a:cs typeface="SignPainter"/>
                <a:sym typeface="SignPainter"/>
              </a:defRPr>
            </a:lvl1pPr>
          </a:lstStyle>
          <a:p>
            <a:r>
              <a:rPr lang="en-US" sz="12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“ALL OF THE NET </a:t>
            </a:r>
          </a:p>
          <a:p>
            <a:r>
              <a:rPr lang="en-US" sz="12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EMPLOYMENT GROWTH IN THE U.S. ECONOMY FROM </a:t>
            </a:r>
            <a:r>
              <a:rPr lang="en-US" sz="15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2005</a:t>
            </a:r>
            <a:r>
              <a:rPr lang="en-US" sz="12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TO </a:t>
            </a:r>
            <a:r>
              <a:rPr lang="en-US" sz="15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2015</a:t>
            </a:r>
            <a:r>
              <a:rPr lang="en-US" sz="12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APPEARS TO HAVE OCCURRED IN ALTERNATIVE WORK ARRANGEMENTS.”</a:t>
            </a:r>
          </a:p>
          <a:p>
            <a:r>
              <a:rPr lang="en-US" sz="12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                              - KATZ &amp; KRUEGER</a:t>
            </a:r>
            <a:endParaRPr sz="12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1819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9104" r="10329"/>
          <a:stretch>
            <a:fillRect/>
          </a:stretch>
        </p:blipFill>
        <p:spPr>
          <a:xfrm>
            <a:off x="-137505" y="0"/>
            <a:ext cx="6880669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Image result for cro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26" y="0"/>
            <a:ext cx="2056371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88369"/>
            <a:ext cx="11043139" cy="71276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074" name="Picture 2" descr="https://lh5.googleusercontent.com/-0vdg8YAAZ4O-I05GdtR6ygN8ilqBwSSrg4_EaOUINpbsu41Yvz6O1hA9koo_rjROSgdciInqrAoZMgQFKfLy2yBB2dY_hqwZk9pZcVW2nEkPIdU3MBUbTYZxOxZAwLo0SJZm22O9w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6888"/>
          <a:stretch/>
        </p:blipFill>
        <p:spPr bwMode="auto">
          <a:xfrm>
            <a:off x="11043139" y="-99649"/>
            <a:ext cx="13340862" cy="138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5078" y="1308822"/>
            <a:ext cx="9050214" cy="1091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700" b="1" dirty="0" smtClean="0">
                <a:latin typeface="Proxima Nova"/>
                <a:cs typeface="Angsana New" panose="02020603050405020304" pitchFamily="18" charset="-34"/>
              </a:rPr>
              <a:t>About us: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Samaschool moves people out of poverty by providing low-income populations with training access to independent (“gig”) work opportunities.</a:t>
            </a:r>
          </a:p>
          <a:p>
            <a:pPr algn="l">
              <a:spcAft>
                <a:spcPts val="600"/>
              </a:spcAft>
            </a:pPr>
            <a:endParaRPr lang="en-US" sz="4700" dirty="0" smtClean="0">
              <a:latin typeface="Proxima Nova"/>
              <a:cs typeface="Angsana New" panose="02020603050405020304" pitchFamily="18" charset="-34"/>
            </a:endParaRPr>
          </a:p>
          <a:p>
            <a:pPr algn="l">
              <a:spcAft>
                <a:spcPts val="600"/>
              </a:spcAft>
            </a:pPr>
            <a:endParaRPr lang="en-US" sz="4700" dirty="0">
              <a:latin typeface="Proxima Nova"/>
              <a:cs typeface="Angsana New" panose="02020603050405020304" pitchFamily="18" charset="-34"/>
            </a:endParaRPr>
          </a:p>
          <a:p>
            <a:pPr algn="l">
              <a:spcAft>
                <a:spcPts val="600"/>
              </a:spcAft>
            </a:pPr>
            <a:r>
              <a:rPr lang="en-US" sz="4700" b="1" dirty="0" smtClean="0">
                <a:latin typeface="Proxima Nova"/>
                <a:cs typeface="Angsana New" panose="02020603050405020304" pitchFamily="18" charset="-34"/>
              </a:rPr>
              <a:t>Why this matters:</a:t>
            </a:r>
            <a:endParaRPr lang="en-US" sz="4700" b="1" dirty="0">
              <a:latin typeface="Proxima Nova"/>
              <a:cs typeface="Angsana New" panose="02020603050405020304" pitchFamily="18" charset="-34"/>
            </a:endParaRP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(Re)enter the workforce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(Re)build experience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(Re)build confidence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Access to income</a:t>
            </a:r>
          </a:p>
          <a:p>
            <a:pPr algn="l">
              <a:spcAft>
                <a:spcPts val="600"/>
              </a:spcAft>
            </a:pPr>
            <a:r>
              <a:rPr lang="en-US" sz="4700" dirty="0" smtClean="0">
                <a:latin typeface="Proxima Nova"/>
                <a:cs typeface="Angsana New" panose="02020603050405020304" pitchFamily="18" charset="-34"/>
              </a:rPr>
              <a:t>Increase economic security </a:t>
            </a:r>
          </a:p>
        </p:txBody>
      </p:sp>
    </p:spTree>
    <p:extLst>
      <p:ext uri="{BB962C8B-B14F-4D97-AF65-F5344CB8AC3E}">
        <p14:creationId xmlns:p14="http://schemas.microsoft.com/office/powerpoint/2010/main" val="404830964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158</Words>
  <Application>Microsoft Office PowerPoint</Application>
  <PresentationFormat>Custom</PresentationFormat>
  <Paragraphs>52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White</vt:lpstr>
      <vt:lpstr>Office Theme</vt:lpstr>
      <vt:lpstr>Changing Face of  Business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user4</cp:lastModifiedBy>
  <cp:revision>46</cp:revision>
  <dcterms:modified xsi:type="dcterms:W3CDTF">2017-06-07T04:54:10Z</dcterms:modified>
</cp:coreProperties>
</file>